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1"/>
  </p:notesMasterIdLst>
  <p:sldIdLst>
    <p:sldId id="256" r:id="rId2"/>
    <p:sldId id="343" r:id="rId3"/>
    <p:sldId id="366" r:id="rId4"/>
    <p:sldId id="399" r:id="rId5"/>
    <p:sldId id="401" r:id="rId6"/>
    <p:sldId id="400" r:id="rId7"/>
    <p:sldId id="414" r:id="rId8"/>
    <p:sldId id="402" r:id="rId9"/>
    <p:sldId id="403" r:id="rId10"/>
    <p:sldId id="411" r:id="rId11"/>
    <p:sldId id="410" r:id="rId12"/>
    <p:sldId id="412" r:id="rId13"/>
    <p:sldId id="409" r:id="rId14"/>
    <p:sldId id="413" r:id="rId15"/>
    <p:sldId id="404" r:id="rId16"/>
    <p:sldId id="405" r:id="rId17"/>
    <p:sldId id="416" r:id="rId18"/>
    <p:sldId id="415" r:id="rId19"/>
    <p:sldId id="419" r:id="rId20"/>
    <p:sldId id="406" r:id="rId21"/>
    <p:sldId id="420" r:id="rId22"/>
    <p:sldId id="407" r:id="rId23"/>
    <p:sldId id="421" r:id="rId24"/>
    <p:sldId id="423" r:id="rId25"/>
    <p:sldId id="417" r:id="rId26"/>
    <p:sldId id="418" r:id="rId27"/>
    <p:sldId id="424" r:id="rId28"/>
    <p:sldId id="342" r:id="rId29"/>
    <p:sldId id="287" r:id="rId30"/>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799" autoAdjust="0"/>
  </p:normalViewPr>
  <p:slideViewPr>
    <p:cSldViewPr>
      <p:cViewPr varScale="1">
        <p:scale>
          <a:sx n="109" d="100"/>
          <a:sy n="109" d="100"/>
        </p:scale>
        <p:origin x="167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11699" cy="463408"/>
          </a:xfrm>
          <a:prstGeom prst="rect">
            <a:avLst/>
          </a:prstGeom>
        </p:spPr>
        <p:txBody>
          <a:bodyPr vert="horz" lIns="92478" tIns="46239" rIns="92478" bIns="46239" rtlCol="0"/>
          <a:lstStyle>
            <a:lvl1pPr algn="l">
              <a:defRPr sz="1200"/>
            </a:lvl1pPr>
          </a:lstStyle>
          <a:p>
            <a:endParaRPr lang="en-US" dirty="0"/>
          </a:p>
        </p:txBody>
      </p:sp>
      <p:sp>
        <p:nvSpPr>
          <p:cNvPr id="3" name="Date Placeholder 2"/>
          <p:cNvSpPr>
            <a:spLocks noGrp="1"/>
          </p:cNvSpPr>
          <p:nvPr>
            <p:ph type="dt" idx="1"/>
          </p:nvPr>
        </p:nvSpPr>
        <p:spPr>
          <a:xfrm>
            <a:off x="3936769" y="1"/>
            <a:ext cx="3011699" cy="463408"/>
          </a:xfrm>
          <a:prstGeom prst="rect">
            <a:avLst/>
          </a:prstGeom>
        </p:spPr>
        <p:txBody>
          <a:bodyPr vert="horz" lIns="92478" tIns="46239" rIns="92478" bIns="46239" rtlCol="0"/>
          <a:lstStyle>
            <a:lvl1pPr algn="r">
              <a:defRPr sz="1200"/>
            </a:lvl1pPr>
          </a:lstStyle>
          <a:p>
            <a:fld id="{49F616B0-28DF-42B2-9BA7-ECB7111817DB}" type="datetimeFigureOut">
              <a:rPr lang="en-US" smtClean="0"/>
              <a:t>1/7/2019</a:t>
            </a:fld>
            <a:endParaRPr lang="en-US" dirty="0"/>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78" tIns="46239" rIns="92478" bIns="46239" rtlCol="0" anchor="ctr"/>
          <a:lstStyle/>
          <a:p>
            <a:endParaRPr lang="en-US" dirty="0"/>
          </a:p>
        </p:txBody>
      </p:sp>
      <p:sp>
        <p:nvSpPr>
          <p:cNvPr id="5" name="Notes Placeholder 4"/>
          <p:cNvSpPr>
            <a:spLocks noGrp="1"/>
          </p:cNvSpPr>
          <p:nvPr>
            <p:ph type="body" sz="quarter" idx="3"/>
          </p:nvPr>
        </p:nvSpPr>
        <p:spPr>
          <a:xfrm>
            <a:off x="695008" y="4444862"/>
            <a:ext cx="5560060" cy="3636705"/>
          </a:xfrm>
          <a:prstGeom prst="rect">
            <a:avLst/>
          </a:prstGeom>
        </p:spPr>
        <p:txBody>
          <a:bodyPr vert="horz" lIns="92478" tIns="46239" rIns="92478" bIns="4623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772670"/>
            <a:ext cx="3011699" cy="463407"/>
          </a:xfrm>
          <a:prstGeom prst="rect">
            <a:avLst/>
          </a:prstGeom>
        </p:spPr>
        <p:txBody>
          <a:bodyPr vert="horz" lIns="92478" tIns="46239" rIns="92478" bIns="4623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9" y="8772670"/>
            <a:ext cx="3011699" cy="463407"/>
          </a:xfrm>
          <a:prstGeom prst="rect">
            <a:avLst/>
          </a:prstGeom>
        </p:spPr>
        <p:txBody>
          <a:bodyPr vert="horz" lIns="92478" tIns="46239" rIns="92478" bIns="46239" rtlCol="0" anchor="b"/>
          <a:lstStyle>
            <a:lvl1pPr algn="r">
              <a:defRPr sz="1200"/>
            </a:lvl1pPr>
          </a:lstStyle>
          <a:p>
            <a:fld id="{A2A6FBE9-E91A-4338-A587-2F9867BEF4F4}" type="slidenum">
              <a:rPr lang="en-US" smtClean="0"/>
              <a:t>‹#›</a:t>
            </a:fld>
            <a:endParaRPr lang="en-US" dirty="0"/>
          </a:p>
        </p:txBody>
      </p:sp>
    </p:spTree>
    <p:extLst>
      <p:ext uri="{BB962C8B-B14F-4D97-AF65-F5344CB8AC3E}">
        <p14:creationId xmlns:p14="http://schemas.microsoft.com/office/powerpoint/2010/main" val="3984744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A6FBE9-E91A-4338-A587-2F9867BEF4F4}" type="slidenum">
              <a:rPr lang="en-US" smtClean="0"/>
              <a:t>1</a:t>
            </a:fld>
            <a:endParaRPr lang="en-US" dirty="0"/>
          </a:p>
        </p:txBody>
      </p:sp>
    </p:spTree>
    <p:extLst>
      <p:ext uri="{BB962C8B-B14F-4D97-AF65-F5344CB8AC3E}">
        <p14:creationId xmlns:p14="http://schemas.microsoft.com/office/powerpoint/2010/main" val="517751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129">
              <a:defRPr/>
            </a:pPr>
            <a:fld id="{A2A6FBE9-E91A-4338-A587-2F9867BEF4F4}" type="slidenum">
              <a:rPr lang="en-US">
                <a:solidFill>
                  <a:prstClr val="black"/>
                </a:solidFill>
                <a:latin typeface="Calibri" panose="020F0502020204030204"/>
              </a:rPr>
              <a:pPr defTabSz="457129">
                <a:defRPr/>
              </a:pPr>
              <a:t>29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00259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CA691D76-2939-4F64-A1F5-AF33BC1AF1FC}" type="datetimeFigureOut">
              <a:rPr lang="en-US" smtClean="0"/>
              <a:t>1/7/2019</a:t>
            </a:fld>
            <a:endParaRPr lang="en-US" dirty="0"/>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8DA30149-AA8E-4637-A9A3-B2CF2735D38F}" type="slidenum">
              <a:rPr lang="en-US" smtClean="0"/>
              <a:t>‹#›</a:t>
            </a:fld>
            <a:endParaRPr lang="en-US" dirty="0"/>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627119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691D76-2939-4F64-A1F5-AF33BC1AF1FC}" type="datetimeFigureOut">
              <a:rPr lang="en-US" smtClean="0"/>
              <a:t>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A30149-AA8E-4637-A9A3-B2CF2735D38F}" type="slidenum">
              <a:rPr lang="en-US" smtClean="0"/>
              <a:t>‹#›</a:t>
            </a:fld>
            <a:endParaRPr lang="en-US" dirty="0"/>
          </a:p>
        </p:txBody>
      </p:sp>
    </p:spTree>
    <p:extLst>
      <p:ext uri="{BB962C8B-B14F-4D97-AF65-F5344CB8AC3E}">
        <p14:creationId xmlns:p14="http://schemas.microsoft.com/office/powerpoint/2010/main" val="634852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691D76-2939-4F64-A1F5-AF33BC1AF1FC}" type="datetimeFigureOut">
              <a:rPr lang="en-US" smtClean="0"/>
              <a:t>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A30149-AA8E-4637-A9A3-B2CF2735D38F}" type="slidenum">
              <a:rPr lang="en-US" smtClean="0"/>
              <a:t>‹#›</a:t>
            </a:fld>
            <a:endParaRPr lang="en-US" dirty="0"/>
          </a:p>
        </p:txBody>
      </p:sp>
    </p:spTree>
    <p:extLst>
      <p:ext uri="{BB962C8B-B14F-4D97-AF65-F5344CB8AC3E}">
        <p14:creationId xmlns:p14="http://schemas.microsoft.com/office/powerpoint/2010/main" val="3495534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691D76-2939-4F64-A1F5-AF33BC1AF1FC}" type="datetimeFigureOut">
              <a:rPr lang="en-US" smtClean="0"/>
              <a:t>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A30149-AA8E-4637-A9A3-B2CF2735D38F}" type="slidenum">
              <a:rPr lang="en-US" smtClean="0"/>
              <a:t>‹#›</a:t>
            </a:fld>
            <a:endParaRPr lang="en-US" dirty="0"/>
          </a:p>
        </p:txBody>
      </p:sp>
    </p:spTree>
    <p:extLst>
      <p:ext uri="{BB962C8B-B14F-4D97-AF65-F5344CB8AC3E}">
        <p14:creationId xmlns:p14="http://schemas.microsoft.com/office/powerpoint/2010/main" val="1385899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CA691D76-2939-4F64-A1F5-AF33BC1AF1FC}" type="datetimeFigureOut">
              <a:rPr lang="en-US" smtClean="0"/>
              <a:t>1/7/2019</a:t>
            </a:fld>
            <a:endParaRPr lang="en-US" dirty="0"/>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8DA30149-AA8E-4637-A9A3-B2CF2735D38F}" type="slidenum">
              <a:rPr lang="en-US" smtClean="0"/>
              <a:t>‹#›</a:t>
            </a:fld>
            <a:endParaRPr lang="en-US" dirty="0"/>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45113848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691D76-2939-4F64-A1F5-AF33BC1AF1FC}" type="datetimeFigureOut">
              <a:rPr lang="en-US" smtClean="0"/>
              <a:t>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A30149-AA8E-4637-A9A3-B2CF2735D38F}" type="slidenum">
              <a:rPr lang="en-US" smtClean="0"/>
              <a:t>‹#›</a:t>
            </a:fld>
            <a:endParaRPr lang="en-US" dirty="0"/>
          </a:p>
        </p:txBody>
      </p:sp>
    </p:spTree>
    <p:extLst>
      <p:ext uri="{BB962C8B-B14F-4D97-AF65-F5344CB8AC3E}">
        <p14:creationId xmlns:p14="http://schemas.microsoft.com/office/powerpoint/2010/main" val="677326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A691D76-2939-4F64-A1F5-AF33BC1AF1FC}" type="datetimeFigureOut">
              <a:rPr lang="en-US" smtClean="0"/>
              <a:t>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DA30149-AA8E-4637-A9A3-B2CF2735D38F}" type="slidenum">
              <a:rPr lang="en-US" smtClean="0"/>
              <a:t>‹#›</a:t>
            </a:fld>
            <a:endParaRPr lang="en-US" dirty="0"/>
          </a:p>
        </p:txBody>
      </p:sp>
    </p:spTree>
    <p:extLst>
      <p:ext uri="{BB962C8B-B14F-4D97-AF65-F5344CB8AC3E}">
        <p14:creationId xmlns:p14="http://schemas.microsoft.com/office/powerpoint/2010/main" val="1337957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A691D76-2939-4F64-A1F5-AF33BC1AF1FC}" type="datetimeFigureOut">
              <a:rPr lang="en-US" smtClean="0"/>
              <a:t>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DA30149-AA8E-4637-A9A3-B2CF2735D38F}" type="slidenum">
              <a:rPr lang="en-US" smtClean="0"/>
              <a:t>‹#›</a:t>
            </a:fld>
            <a:endParaRPr lang="en-US" dirty="0"/>
          </a:p>
        </p:txBody>
      </p:sp>
    </p:spTree>
    <p:extLst>
      <p:ext uri="{BB962C8B-B14F-4D97-AF65-F5344CB8AC3E}">
        <p14:creationId xmlns:p14="http://schemas.microsoft.com/office/powerpoint/2010/main" val="4048534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691D76-2939-4F64-A1F5-AF33BC1AF1FC}" type="datetimeFigureOut">
              <a:rPr lang="en-US" smtClean="0"/>
              <a:t>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DA30149-AA8E-4637-A9A3-B2CF2735D38F}" type="slidenum">
              <a:rPr lang="en-US" smtClean="0"/>
              <a:t>‹#›</a:t>
            </a:fld>
            <a:endParaRPr lang="en-US" dirty="0"/>
          </a:p>
        </p:txBody>
      </p:sp>
    </p:spTree>
    <p:extLst>
      <p:ext uri="{BB962C8B-B14F-4D97-AF65-F5344CB8AC3E}">
        <p14:creationId xmlns:p14="http://schemas.microsoft.com/office/powerpoint/2010/main" val="4198734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CA691D76-2939-4F64-A1F5-AF33BC1AF1FC}" type="datetimeFigureOut">
              <a:rPr lang="en-US" smtClean="0"/>
              <a:t>1/7/2019</a:t>
            </a:fld>
            <a:endParaRPr lang="en-US" dirty="0"/>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8DA30149-AA8E-4637-A9A3-B2CF2735D38F}" type="slidenum">
              <a:rPr lang="en-US" smtClean="0"/>
              <a:t>‹#›</a:t>
            </a:fld>
            <a:endParaRPr lang="en-US" dirty="0"/>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00350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CA691D76-2939-4F64-A1F5-AF33BC1AF1FC}" type="datetimeFigureOut">
              <a:rPr lang="en-US" smtClean="0"/>
              <a:t>1/7/2019</a:t>
            </a:fld>
            <a:endParaRPr lang="en-US" dirty="0"/>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8DA30149-AA8E-4637-A9A3-B2CF2735D38F}" type="slidenum">
              <a:rPr lang="en-US" smtClean="0"/>
              <a:t>‹#›</a:t>
            </a:fld>
            <a:endParaRPr lang="en-US" dirty="0"/>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89932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fld id="{CA691D76-2939-4F64-A1F5-AF33BC1AF1FC}" type="datetimeFigureOut">
              <a:rPr lang="en-US" smtClean="0"/>
              <a:t>1/7/2019</a:t>
            </a:fld>
            <a:endParaRPr lang="en-US" dirty="0"/>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fld id="{8DA30149-AA8E-4637-A9A3-B2CF2735D38F}" type="slidenum">
              <a:rPr lang="en-US" smtClean="0"/>
              <a:t>‹#›</a:t>
            </a:fld>
            <a:endParaRPr lang="en-US" dirty="0"/>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667774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0" orient="horz" pos="1368">
          <p15:clr>
            <a:srgbClr val="F26B43"/>
          </p15:clr>
        </p15:guide>
        <p15:guide id="4" orient="horz" pos="1440">
          <p15:clr>
            <a:srgbClr val="F26B43"/>
          </p15:clr>
        </p15:guide>
        <p15:guide id="5" orient="horz" pos="3696">
          <p15:clr>
            <a:srgbClr val="F26B43"/>
          </p15:clr>
        </p15:guide>
        <p15:guide id="6" orient="horz" pos="432">
          <p15:clr>
            <a:srgbClr val="F26B43"/>
          </p15:clr>
        </p15:guide>
        <p15:guide id="7" orient="horz" pos="1512">
          <p15:clr>
            <a:srgbClr val="F26B43"/>
          </p15:clr>
        </p15:guide>
        <p15:guide id="8" pos="5184">
          <p15:clr>
            <a:srgbClr val="F26B43"/>
          </p15:clr>
        </p15:guide>
        <p15:guide id="9" pos="702">
          <p15:clr>
            <a:srgbClr val="F26B43"/>
          </p15:clr>
        </p15:guide>
        <p15:guide id="10" pos="64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google.com/url?sa=t&amp;rct=j&amp;q=&amp;esrc=s&amp;source=web&amp;cd=4&amp;ved=2ahUKEwiejJvEuarfAhWhmeAKHXP4DFYQFjADegQIBxAC&amp;url=http://www.utahweed.org/uwsa/BioDaubenmire.doc&amp;usg=AOvVaw07tzVRsu5luu490pP5UhYa" TargetMode="External"/><Relationship Id="rId2" Type="http://schemas.openxmlformats.org/officeDocument/2006/relationships/hyperlink" Target="https://www.youtube.com/watch?v=sCs1d8GLzKU" TargetMode="Externa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X0ppFrhEwCg" TargetMode="External"/><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jornada.nmsu.edu/files/Quick_Start.pdf" TargetMode="External"/><Relationship Id="rId2" Type="http://schemas.openxmlformats.org/officeDocument/2006/relationships/hyperlink" Target="https://www.nrcs.usda.gov/Internet/FSE_DOCUMENTS/stelprdb1044175.pdf" TargetMode="External"/><Relationship Id="rId1" Type="http://schemas.openxmlformats.org/officeDocument/2006/relationships/slideLayout" Target="../slideLayouts/slideLayout5.xml"/><Relationship Id="rId4" Type="http://schemas.openxmlformats.org/officeDocument/2006/relationships/hyperlink" Target="https://jornada.nmsu.edu/files/Volume_II.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543800" cy="1453920"/>
          </a:xfrm>
        </p:spPr>
        <p:txBody>
          <a:bodyPr/>
          <a:lstStyle/>
          <a:p>
            <a:r>
              <a:rPr lang="en-US" dirty="0"/>
              <a:t>Lesson Twenty:</a:t>
            </a:r>
          </a:p>
        </p:txBody>
      </p:sp>
      <p:sp>
        <p:nvSpPr>
          <p:cNvPr id="3" name="Subtitle 2"/>
          <p:cNvSpPr>
            <a:spLocks noGrp="1"/>
          </p:cNvSpPr>
          <p:nvPr>
            <p:ph type="subTitle" idx="1"/>
          </p:nvPr>
        </p:nvSpPr>
        <p:spPr>
          <a:xfrm>
            <a:off x="1905000" y="3200400"/>
            <a:ext cx="5123755" cy="1765917"/>
          </a:xfrm>
        </p:spPr>
        <p:txBody>
          <a:bodyPr>
            <a:noAutofit/>
          </a:bodyPr>
          <a:lstStyle/>
          <a:p>
            <a:r>
              <a:rPr lang="en-US" sz="4800" b="1" dirty="0"/>
              <a:t>Monitoring Rangelands</a:t>
            </a:r>
            <a:endParaRPr lang="en-US" sz="4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779474" y="304800"/>
            <a:ext cx="7568863" cy="685800"/>
          </a:xfrm>
        </p:spPr>
        <p:txBody>
          <a:bodyPr>
            <a:normAutofit/>
          </a:bodyPr>
          <a:lstStyle/>
          <a:p>
            <a:pPr algn="ctr"/>
            <a:r>
              <a:rPr lang="en-US" sz="3200" dirty="0"/>
              <a:t>Cover:  Line Point Intercept Method</a:t>
            </a:r>
          </a:p>
        </p:txBody>
      </p:sp>
      <p:sp>
        <p:nvSpPr>
          <p:cNvPr id="59" name="Rectangle 58">
            <a:extLst>
              <a:ext uri="{FF2B5EF4-FFF2-40B4-BE49-F238E27FC236}">
                <a16:creationId xmlns:a16="http://schemas.microsoft.com/office/drawing/2014/main" id="{B9F89C22-0475-4427-B7C8-0269AD40E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87F9F42B-170B-4CA7-BAD8-87E3D636F2B3}"/>
              </a:ext>
            </a:extLst>
          </p:cNvPr>
          <p:cNvSpPr>
            <a:spLocks noGrp="1"/>
          </p:cNvSpPr>
          <p:nvPr>
            <p:ph idx="1"/>
          </p:nvPr>
        </p:nvSpPr>
        <p:spPr>
          <a:xfrm>
            <a:off x="804356" y="952500"/>
            <a:ext cx="7793434" cy="2171700"/>
          </a:xfrm>
        </p:spPr>
        <p:txBody>
          <a:bodyPr>
            <a:normAutofit fontScale="92500" lnSpcReduction="20000"/>
          </a:bodyPr>
          <a:lstStyle/>
          <a:p>
            <a:pPr marL="0" indent="0">
              <a:buNone/>
            </a:pPr>
            <a:r>
              <a:rPr lang="en-US" sz="1500" dirty="0"/>
              <a:t>The </a:t>
            </a:r>
            <a:r>
              <a:rPr lang="en-US" sz="1500" b="1" dirty="0"/>
              <a:t>Line Point Intercept (LPI) Method </a:t>
            </a:r>
            <a:r>
              <a:rPr lang="en-US" sz="1500" dirty="0"/>
              <a:t>consists of horizontal, linear measurements of plant intercepts along a line (measuring tape).  Foliar, basal, and liter cover can be measured using LPI.  Composition by cover can also be measured.  </a:t>
            </a:r>
          </a:p>
          <a:p>
            <a:pPr marL="0" indent="0">
              <a:buNone/>
            </a:pPr>
            <a:r>
              <a:rPr lang="en-US" sz="1500" dirty="0"/>
              <a:t>When using LPI a measuring tape is laid across the land at the key area.  The line of the tape is referred to as a transect.  A pin, survey flag or similar item is slowly dropped.  If the pin touches a plant’s leaves as it is lowered, a canopy “hit” and the species of plant are recorded.  The pin may hit several different species as it is lowered.  If the pin touches a plant base, a basal hit for that species is recorded.  If plant litter is in the lowest layer (just above the soil), that is recorded as a litter hit.</a:t>
            </a:r>
          </a:p>
          <a:p>
            <a:pPr marL="0" indent="0">
              <a:buNone/>
            </a:pPr>
            <a:r>
              <a:rPr lang="en-US" sz="1500" dirty="0"/>
              <a:t>If plant species is recorded along with cover determinations, the monitoring information can also be used to measure species composition.</a:t>
            </a:r>
          </a:p>
        </p:txBody>
      </p:sp>
      <p:pic>
        <p:nvPicPr>
          <p:cNvPr id="7" name="Picture 6">
            <a:extLst>
              <a:ext uri="{FF2B5EF4-FFF2-40B4-BE49-F238E27FC236}">
                <a16:creationId xmlns:a16="http://schemas.microsoft.com/office/drawing/2014/main" id="{DA1A436F-D005-4BFA-9B0F-1CBD03ED9E59}"/>
              </a:ext>
            </a:extLst>
          </p:cNvPr>
          <p:cNvPicPr>
            <a:picLocks noChangeAspect="1"/>
          </p:cNvPicPr>
          <p:nvPr/>
        </p:nvPicPr>
        <p:blipFill>
          <a:blip r:embed="rId2"/>
          <a:stretch>
            <a:fillRect/>
          </a:stretch>
        </p:blipFill>
        <p:spPr>
          <a:xfrm>
            <a:off x="756147" y="3352800"/>
            <a:ext cx="7699323" cy="1600200"/>
          </a:xfrm>
          <a:prstGeom prst="rect">
            <a:avLst/>
          </a:prstGeom>
        </p:spPr>
      </p:pic>
      <p:sp>
        <p:nvSpPr>
          <p:cNvPr id="9" name="TextBox 8">
            <a:extLst>
              <a:ext uri="{FF2B5EF4-FFF2-40B4-BE49-F238E27FC236}">
                <a16:creationId xmlns:a16="http://schemas.microsoft.com/office/drawing/2014/main" id="{F799DD77-46F1-4512-8750-9A684AC2C817}"/>
              </a:ext>
            </a:extLst>
          </p:cNvPr>
          <p:cNvSpPr txBox="1"/>
          <p:nvPr/>
        </p:nvSpPr>
        <p:spPr>
          <a:xfrm>
            <a:off x="971661" y="5486400"/>
            <a:ext cx="7490029" cy="430887"/>
          </a:xfrm>
          <a:prstGeom prst="rect">
            <a:avLst/>
          </a:prstGeom>
          <a:noFill/>
        </p:spPr>
        <p:txBody>
          <a:bodyPr wrap="square" rtlCol="0">
            <a:spAutoFit/>
          </a:bodyPr>
          <a:lstStyle/>
          <a:p>
            <a:r>
              <a:rPr lang="en-US" sz="1100" i="1" dirty="0"/>
              <a:t>Drawing from Principles of Vegetation Management &amp; Assessment and Ecological Monitoring &amp; Analysis – University of Idaho College of Natural Resources</a:t>
            </a:r>
          </a:p>
        </p:txBody>
      </p:sp>
    </p:spTree>
    <p:extLst>
      <p:ext uri="{BB962C8B-B14F-4D97-AF65-F5344CB8AC3E}">
        <p14:creationId xmlns:p14="http://schemas.microsoft.com/office/powerpoint/2010/main" val="3665654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779474" y="304800"/>
            <a:ext cx="7568863" cy="685800"/>
          </a:xfrm>
        </p:spPr>
        <p:txBody>
          <a:bodyPr>
            <a:normAutofit/>
          </a:bodyPr>
          <a:lstStyle/>
          <a:p>
            <a:pPr algn="ctr"/>
            <a:r>
              <a:rPr lang="en-US" sz="3200" dirty="0"/>
              <a:t>Cover:  Line Point Intercept Method</a:t>
            </a:r>
          </a:p>
        </p:txBody>
      </p:sp>
      <p:sp>
        <p:nvSpPr>
          <p:cNvPr id="59" name="Rectangle 58">
            <a:extLst>
              <a:ext uri="{FF2B5EF4-FFF2-40B4-BE49-F238E27FC236}">
                <a16:creationId xmlns:a16="http://schemas.microsoft.com/office/drawing/2014/main" id="{B9F89C22-0475-4427-B7C8-0269AD40E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87F9F42B-170B-4CA7-BAD8-87E3D636F2B3}"/>
              </a:ext>
            </a:extLst>
          </p:cNvPr>
          <p:cNvSpPr>
            <a:spLocks noGrp="1"/>
          </p:cNvSpPr>
          <p:nvPr>
            <p:ph idx="1"/>
          </p:nvPr>
        </p:nvSpPr>
        <p:spPr>
          <a:xfrm>
            <a:off x="779474" y="4800600"/>
            <a:ext cx="7793434" cy="1662780"/>
          </a:xfrm>
        </p:spPr>
        <p:txBody>
          <a:bodyPr>
            <a:normAutofit fontScale="85000" lnSpcReduction="20000"/>
          </a:bodyPr>
          <a:lstStyle/>
          <a:p>
            <a:pPr marL="0" indent="0">
              <a:buNone/>
            </a:pPr>
            <a:r>
              <a:rPr lang="en-US" sz="1500" dirty="0"/>
              <a:t>If the red line is the tape and each red dot is the location of the pin drop the amount of cover is:</a:t>
            </a:r>
          </a:p>
          <a:p>
            <a:pPr marL="0" indent="0">
              <a:buNone/>
            </a:pPr>
            <a:r>
              <a:rPr lang="en-US" sz="1500" dirty="0"/>
              <a:t>Foliar Hit:  Points 1, 2, 4 &amp; 10 = 40% foliar cover</a:t>
            </a:r>
          </a:p>
          <a:p>
            <a:pPr marL="0" indent="0">
              <a:buNone/>
            </a:pPr>
            <a:r>
              <a:rPr lang="en-US" sz="1500" dirty="0"/>
              <a:t>Canopy Hit:  Points 1, 2, 4, 6, 7, 8 &amp; 10 = 70% canopy cover</a:t>
            </a:r>
          </a:p>
          <a:p>
            <a:pPr marL="0" indent="0">
              <a:buNone/>
            </a:pPr>
            <a:r>
              <a:rPr lang="en-US" sz="1500" dirty="0"/>
              <a:t>Basal Cover:  Point  10 = 10% basal cover</a:t>
            </a:r>
          </a:p>
          <a:p>
            <a:pPr marL="0" indent="0">
              <a:buNone/>
            </a:pPr>
            <a:r>
              <a:rPr lang="en-US" sz="1500" dirty="0"/>
              <a:t>Bare ground:  Points 3, 5, 6, 7, 8, &amp; 9 = 60% bare ground (if litter cover is present in these areas, the amount of bare ground will be less.</a:t>
            </a:r>
          </a:p>
          <a:p>
            <a:pPr marL="0" indent="0">
              <a:buNone/>
            </a:pPr>
            <a:endParaRPr lang="en-US" sz="1500" dirty="0"/>
          </a:p>
          <a:p>
            <a:pPr marL="0" indent="0">
              <a:buNone/>
            </a:pPr>
            <a:endParaRPr lang="en-US" sz="1500" dirty="0"/>
          </a:p>
        </p:txBody>
      </p:sp>
      <p:pic>
        <p:nvPicPr>
          <p:cNvPr id="4" name="Picture 3">
            <a:extLst>
              <a:ext uri="{FF2B5EF4-FFF2-40B4-BE49-F238E27FC236}">
                <a16:creationId xmlns:a16="http://schemas.microsoft.com/office/drawing/2014/main" id="{D00B1243-1877-4169-A10C-92D222CF63A0}"/>
              </a:ext>
            </a:extLst>
          </p:cNvPr>
          <p:cNvPicPr>
            <a:picLocks noChangeAspect="1"/>
          </p:cNvPicPr>
          <p:nvPr/>
        </p:nvPicPr>
        <p:blipFill>
          <a:blip r:embed="rId2"/>
          <a:stretch>
            <a:fillRect/>
          </a:stretch>
        </p:blipFill>
        <p:spPr>
          <a:xfrm>
            <a:off x="1135225" y="776712"/>
            <a:ext cx="7052937" cy="3968013"/>
          </a:xfrm>
          <a:prstGeom prst="rect">
            <a:avLst/>
          </a:prstGeom>
        </p:spPr>
      </p:pic>
      <p:sp>
        <p:nvSpPr>
          <p:cNvPr id="9" name="TextBox 8">
            <a:extLst>
              <a:ext uri="{FF2B5EF4-FFF2-40B4-BE49-F238E27FC236}">
                <a16:creationId xmlns:a16="http://schemas.microsoft.com/office/drawing/2014/main" id="{F799DD77-46F1-4512-8750-9A684AC2C817}"/>
              </a:ext>
            </a:extLst>
          </p:cNvPr>
          <p:cNvSpPr txBox="1"/>
          <p:nvPr/>
        </p:nvSpPr>
        <p:spPr>
          <a:xfrm>
            <a:off x="1064218" y="4247442"/>
            <a:ext cx="7490029" cy="430887"/>
          </a:xfrm>
          <a:prstGeom prst="rect">
            <a:avLst/>
          </a:prstGeom>
          <a:noFill/>
        </p:spPr>
        <p:txBody>
          <a:bodyPr wrap="square" rtlCol="0">
            <a:spAutoFit/>
          </a:bodyPr>
          <a:lstStyle/>
          <a:p>
            <a:r>
              <a:rPr lang="en-US" sz="1100" i="1" dirty="0"/>
              <a:t>Drawing from Principles of Vegetation Management &amp; Assessment and Ecological Monitoring &amp; Analysis – University of Idaho College of Natural Resources</a:t>
            </a:r>
          </a:p>
        </p:txBody>
      </p:sp>
    </p:spTree>
    <p:extLst>
      <p:ext uri="{BB962C8B-B14F-4D97-AF65-F5344CB8AC3E}">
        <p14:creationId xmlns:p14="http://schemas.microsoft.com/office/powerpoint/2010/main" val="2427800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779474" y="304800"/>
            <a:ext cx="7568863" cy="685800"/>
          </a:xfrm>
        </p:spPr>
        <p:txBody>
          <a:bodyPr>
            <a:normAutofit/>
          </a:bodyPr>
          <a:lstStyle/>
          <a:p>
            <a:pPr algn="ctr"/>
            <a:r>
              <a:rPr lang="en-US" sz="3200" dirty="0"/>
              <a:t>Cover: Step Point &amp; Modified Step Point</a:t>
            </a:r>
          </a:p>
        </p:txBody>
      </p:sp>
      <p:sp>
        <p:nvSpPr>
          <p:cNvPr id="59" name="Rectangle 58">
            <a:extLst>
              <a:ext uri="{FF2B5EF4-FFF2-40B4-BE49-F238E27FC236}">
                <a16:creationId xmlns:a16="http://schemas.microsoft.com/office/drawing/2014/main" id="{B9F89C22-0475-4427-B7C8-0269AD40E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87F9F42B-170B-4CA7-BAD8-87E3D636F2B3}"/>
              </a:ext>
            </a:extLst>
          </p:cNvPr>
          <p:cNvSpPr>
            <a:spLocks noGrp="1"/>
          </p:cNvSpPr>
          <p:nvPr>
            <p:ph idx="1"/>
          </p:nvPr>
        </p:nvSpPr>
        <p:spPr>
          <a:xfrm>
            <a:off x="804355" y="1447800"/>
            <a:ext cx="3584889" cy="4572000"/>
          </a:xfrm>
        </p:spPr>
        <p:txBody>
          <a:bodyPr>
            <a:normAutofit/>
          </a:bodyPr>
          <a:lstStyle/>
          <a:p>
            <a:pPr marL="0" indent="0">
              <a:buNone/>
            </a:pPr>
            <a:r>
              <a:rPr lang="en-US" sz="1400" dirty="0"/>
              <a:t>The </a:t>
            </a:r>
            <a:r>
              <a:rPr lang="en-US" sz="1400" b="1" dirty="0"/>
              <a:t>Step Point and Modified Step Point </a:t>
            </a:r>
            <a:r>
              <a:rPr lang="en-US" sz="1400" dirty="0"/>
              <a:t>are point</a:t>
            </a:r>
            <a:r>
              <a:rPr lang="en-US" sz="1400" b="1" dirty="0"/>
              <a:t> </a:t>
            </a:r>
            <a:r>
              <a:rPr lang="en-US" sz="1400" dirty="0"/>
              <a:t>methods are conducted similarly to the Line Point Intercept method.  </a:t>
            </a:r>
          </a:p>
          <a:p>
            <a:pPr marL="0" indent="0">
              <a:buNone/>
            </a:pPr>
            <a:r>
              <a:rPr lang="en-US" sz="1400" dirty="0"/>
              <a:t>With Step Point, a predetermined number of steps are taken, the pin is lowered, and ”hits” of basal, foliar, litter and canopy cover and bare ground recorded.  Modified Step Point employs a three-legged device that brings the “pin” to the ground at an angle. </a:t>
            </a:r>
          </a:p>
          <a:p>
            <a:pPr marL="0" indent="0">
              <a:buNone/>
            </a:pPr>
            <a:r>
              <a:rPr lang="en-US" sz="1400" dirty="0"/>
              <a:t>The transect for these methods can be much longer so the area covered with these methods is much larger.  When vegetation is highly variable, these methods are more accurate than LPI.  However, there is an opportunity for bias due to point size, step length, and foot placement.</a:t>
            </a:r>
          </a:p>
          <a:p>
            <a:pPr marL="0" indent="0">
              <a:buNone/>
            </a:pPr>
            <a:endParaRPr lang="en-US" sz="1500" dirty="0"/>
          </a:p>
        </p:txBody>
      </p:sp>
      <p:sp>
        <p:nvSpPr>
          <p:cNvPr id="9" name="TextBox 8">
            <a:extLst>
              <a:ext uri="{FF2B5EF4-FFF2-40B4-BE49-F238E27FC236}">
                <a16:creationId xmlns:a16="http://schemas.microsoft.com/office/drawing/2014/main" id="{F799DD77-46F1-4512-8750-9A684AC2C817}"/>
              </a:ext>
            </a:extLst>
          </p:cNvPr>
          <p:cNvSpPr txBox="1"/>
          <p:nvPr/>
        </p:nvSpPr>
        <p:spPr>
          <a:xfrm>
            <a:off x="5334000" y="5588913"/>
            <a:ext cx="3584890" cy="430887"/>
          </a:xfrm>
          <a:prstGeom prst="rect">
            <a:avLst/>
          </a:prstGeom>
          <a:noFill/>
        </p:spPr>
        <p:txBody>
          <a:bodyPr wrap="square" rtlCol="0">
            <a:spAutoFit/>
          </a:bodyPr>
          <a:lstStyle/>
          <a:p>
            <a:r>
              <a:rPr lang="en-US" sz="1100" i="1" dirty="0"/>
              <a:t>Drawing from Modified Step-point System for Botanical Composition and Basal Cover Estimates</a:t>
            </a:r>
          </a:p>
        </p:txBody>
      </p:sp>
      <p:pic>
        <p:nvPicPr>
          <p:cNvPr id="8" name="Picture 7">
            <a:extLst>
              <a:ext uri="{FF2B5EF4-FFF2-40B4-BE49-F238E27FC236}">
                <a16:creationId xmlns:a16="http://schemas.microsoft.com/office/drawing/2014/main" id="{5AAB249E-E370-4C0A-9A57-2E9D505A9AAB}"/>
              </a:ext>
            </a:extLst>
          </p:cNvPr>
          <p:cNvPicPr>
            <a:picLocks noChangeAspect="1"/>
          </p:cNvPicPr>
          <p:nvPr/>
        </p:nvPicPr>
        <p:blipFill rotWithShape="1">
          <a:blip r:embed="rId2"/>
          <a:srcRect r="9279"/>
          <a:stretch/>
        </p:blipFill>
        <p:spPr>
          <a:xfrm>
            <a:off x="5702076" y="1219200"/>
            <a:ext cx="2767390" cy="3962400"/>
          </a:xfrm>
          <a:prstGeom prst="rect">
            <a:avLst/>
          </a:prstGeom>
        </p:spPr>
      </p:pic>
    </p:spTree>
    <p:extLst>
      <p:ext uri="{BB962C8B-B14F-4D97-AF65-F5344CB8AC3E}">
        <p14:creationId xmlns:p14="http://schemas.microsoft.com/office/powerpoint/2010/main" val="663578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779474" y="304800"/>
            <a:ext cx="7568863" cy="685800"/>
          </a:xfrm>
        </p:spPr>
        <p:txBody>
          <a:bodyPr>
            <a:normAutofit/>
          </a:bodyPr>
          <a:lstStyle/>
          <a:p>
            <a:pPr algn="ctr"/>
            <a:r>
              <a:rPr lang="en-US" sz="3200" dirty="0"/>
              <a:t>Cover: 10 Pin Frame &amp; Point Frame</a:t>
            </a:r>
          </a:p>
        </p:txBody>
      </p:sp>
      <p:sp>
        <p:nvSpPr>
          <p:cNvPr id="59" name="Rectangle 58">
            <a:extLst>
              <a:ext uri="{FF2B5EF4-FFF2-40B4-BE49-F238E27FC236}">
                <a16:creationId xmlns:a16="http://schemas.microsoft.com/office/drawing/2014/main" id="{B9F89C22-0475-4427-B7C8-0269AD40E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87F9F42B-170B-4CA7-BAD8-87E3D636F2B3}"/>
              </a:ext>
            </a:extLst>
          </p:cNvPr>
          <p:cNvSpPr>
            <a:spLocks noGrp="1"/>
          </p:cNvSpPr>
          <p:nvPr>
            <p:ph idx="1"/>
          </p:nvPr>
        </p:nvSpPr>
        <p:spPr>
          <a:xfrm>
            <a:off x="804356" y="952500"/>
            <a:ext cx="7793434" cy="1104900"/>
          </a:xfrm>
        </p:spPr>
        <p:txBody>
          <a:bodyPr>
            <a:normAutofit/>
          </a:bodyPr>
          <a:lstStyle/>
          <a:p>
            <a:pPr marL="0" indent="0">
              <a:buNone/>
            </a:pPr>
            <a:r>
              <a:rPr lang="en-US" sz="1500" dirty="0"/>
              <a:t>The Point Frame and the 10-Pin Frame are similar to the Line Point Intercept and Step Point Method.  Both methods allow more data to be collected at each point reducing the time needed to collect an adequate number of points.</a:t>
            </a:r>
          </a:p>
        </p:txBody>
      </p:sp>
      <p:sp>
        <p:nvSpPr>
          <p:cNvPr id="9" name="TextBox 8">
            <a:extLst>
              <a:ext uri="{FF2B5EF4-FFF2-40B4-BE49-F238E27FC236}">
                <a16:creationId xmlns:a16="http://schemas.microsoft.com/office/drawing/2014/main" id="{F799DD77-46F1-4512-8750-9A684AC2C817}"/>
              </a:ext>
            </a:extLst>
          </p:cNvPr>
          <p:cNvSpPr txBox="1"/>
          <p:nvPr/>
        </p:nvSpPr>
        <p:spPr>
          <a:xfrm>
            <a:off x="804356" y="5486400"/>
            <a:ext cx="7657334" cy="261610"/>
          </a:xfrm>
          <a:prstGeom prst="rect">
            <a:avLst/>
          </a:prstGeom>
          <a:noFill/>
        </p:spPr>
        <p:txBody>
          <a:bodyPr wrap="square" rtlCol="0">
            <a:spAutoFit/>
          </a:bodyPr>
          <a:lstStyle/>
          <a:p>
            <a:r>
              <a:rPr lang="en-US" sz="1100" i="1" dirty="0"/>
              <a:t>Drawings of Point Frame (left) and 10 Pin Frame (right) from “Sampling Vegetation Attributes – Interagency Technical Note”</a:t>
            </a:r>
          </a:p>
        </p:txBody>
      </p:sp>
      <p:pic>
        <p:nvPicPr>
          <p:cNvPr id="10" name="Picture 9">
            <a:extLst>
              <a:ext uri="{FF2B5EF4-FFF2-40B4-BE49-F238E27FC236}">
                <a16:creationId xmlns:a16="http://schemas.microsoft.com/office/drawing/2014/main" id="{741D6F72-49D5-44BB-B24C-DBD0EBF64533}"/>
              </a:ext>
            </a:extLst>
          </p:cNvPr>
          <p:cNvPicPr>
            <a:picLocks noChangeAspect="1"/>
          </p:cNvPicPr>
          <p:nvPr/>
        </p:nvPicPr>
        <p:blipFill>
          <a:blip r:embed="rId2"/>
          <a:stretch>
            <a:fillRect/>
          </a:stretch>
        </p:blipFill>
        <p:spPr>
          <a:xfrm>
            <a:off x="5588289" y="2054418"/>
            <a:ext cx="3034383" cy="2818531"/>
          </a:xfrm>
          <a:prstGeom prst="rect">
            <a:avLst/>
          </a:prstGeom>
        </p:spPr>
      </p:pic>
      <p:pic>
        <p:nvPicPr>
          <p:cNvPr id="11" name="Picture 10">
            <a:extLst>
              <a:ext uri="{FF2B5EF4-FFF2-40B4-BE49-F238E27FC236}">
                <a16:creationId xmlns:a16="http://schemas.microsoft.com/office/drawing/2014/main" id="{63A4F0C0-A178-4083-9462-75B5BE876DF9}"/>
              </a:ext>
            </a:extLst>
          </p:cNvPr>
          <p:cNvPicPr>
            <a:picLocks noChangeAspect="1"/>
          </p:cNvPicPr>
          <p:nvPr/>
        </p:nvPicPr>
        <p:blipFill rotWithShape="1">
          <a:blip r:embed="rId3"/>
          <a:srcRect t="3648"/>
          <a:stretch/>
        </p:blipFill>
        <p:spPr>
          <a:xfrm>
            <a:off x="880302" y="2046585"/>
            <a:ext cx="3996498" cy="2764830"/>
          </a:xfrm>
          <a:prstGeom prst="rect">
            <a:avLst/>
          </a:prstGeom>
        </p:spPr>
      </p:pic>
    </p:spTree>
    <p:extLst>
      <p:ext uri="{BB962C8B-B14F-4D97-AF65-F5344CB8AC3E}">
        <p14:creationId xmlns:p14="http://schemas.microsoft.com/office/powerpoint/2010/main" val="2939007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779474" y="304800"/>
            <a:ext cx="7568863" cy="685800"/>
          </a:xfrm>
        </p:spPr>
        <p:txBody>
          <a:bodyPr>
            <a:normAutofit/>
          </a:bodyPr>
          <a:lstStyle/>
          <a:p>
            <a:pPr algn="ctr"/>
            <a:r>
              <a:rPr lang="en-US" sz="3200" dirty="0"/>
              <a:t>Cover: Daubenmire Frame</a:t>
            </a:r>
          </a:p>
        </p:txBody>
      </p:sp>
      <p:sp>
        <p:nvSpPr>
          <p:cNvPr id="59" name="Rectangle 58">
            <a:extLst>
              <a:ext uri="{FF2B5EF4-FFF2-40B4-BE49-F238E27FC236}">
                <a16:creationId xmlns:a16="http://schemas.microsoft.com/office/drawing/2014/main" id="{B9F89C22-0475-4427-B7C8-0269AD40E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87F9F42B-170B-4CA7-BAD8-87E3D636F2B3}"/>
              </a:ext>
            </a:extLst>
          </p:cNvPr>
          <p:cNvSpPr>
            <a:spLocks noGrp="1"/>
          </p:cNvSpPr>
          <p:nvPr>
            <p:ph idx="1"/>
          </p:nvPr>
        </p:nvSpPr>
        <p:spPr>
          <a:xfrm>
            <a:off x="804356" y="952500"/>
            <a:ext cx="7793434" cy="2947095"/>
          </a:xfrm>
        </p:spPr>
        <p:txBody>
          <a:bodyPr>
            <a:normAutofit/>
          </a:bodyPr>
          <a:lstStyle/>
          <a:p>
            <a:pPr marL="0" indent="0">
              <a:buNone/>
            </a:pPr>
            <a:r>
              <a:rPr lang="en-US" sz="1400" b="1" dirty="0"/>
              <a:t>Daubenmire frames </a:t>
            </a:r>
            <a:r>
              <a:rPr lang="en-US" sz="1400" dirty="0"/>
              <a:t>are used to estimate the species composition and percent cover of the vegetation.  A 20X50 centimeter quadrat is placed along a tape on permanent transects.  The frame can be used to measure canopy, frequency, and composition by canopy cover.</a:t>
            </a:r>
          </a:p>
          <a:p>
            <a:pPr marL="0" indent="0">
              <a:buNone/>
            </a:pPr>
            <a:r>
              <a:rPr lang="en-US" sz="1400" dirty="0"/>
              <a:t>This method is easy and rapid to use. Look directly down onto the area within the frame and estimate the cover class for each type of cover that you wish to measure.  The Daubenmire frame can also be used to collect frequency and composition data.</a:t>
            </a:r>
          </a:p>
        </p:txBody>
      </p:sp>
      <p:sp>
        <p:nvSpPr>
          <p:cNvPr id="4" name="Rectangle 3">
            <a:extLst>
              <a:ext uri="{FF2B5EF4-FFF2-40B4-BE49-F238E27FC236}">
                <a16:creationId xmlns:a16="http://schemas.microsoft.com/office/drawing/2014/main" id="{F5C6DB98-629C-4765-9F94-831D258C15EA}"/>
              </a:ext>
            </a:extLst>
          </p:cNvPr>
          <p:cNvSpPr/>
          <p:nvPr/>
        </p:nvSpPr>
        <p:spPr>
          <a:xfrm>
            <a:off x="798135" y="2438400"/>
            <a:ext cx="8382000" cy="1384995"/>
          </a:xfrm>
          <a:prstGeom prst="rect">
            <a:avLst/>
          </a:prstGeom>
        </p:spPr>
        <p:txBody>
          <a:bodyPr wrap="square">
            <a:spAutoFit/>
          </a:bodyPr>
          <a:lstStyle/>
          <a:p>
            <a:r>
              <a:rPr lang="en-US" sz="1400" dirty="0"/>
              <a:t>How to Use a Daubenmire Frame – Texas Parks and Wildlife</a:t>
            </a:r>
          </a:p>
          <a:p>
            <a:r>
              <a:rPr lang="en-US" sz="1400" dirty="0">
                <a:hlinkClick r:id="rId2"/>
              </a:rPr>
              <a:t>https://www.youtube.com/watch?v=sCs1d8GLzKU</a:t>
            </a:r>
            <a:endParaRPr lang="en-US" sz="1400" dirty="0"/>
          </a:p>
          <a:p>
            <a:r>
              <a:rPr lang="en-US" sz="1400" dirty="0"/>
              <a:t>How to Make a Daubenmire Frame</a:t>
            </a:r>
          </a:p>
          <a:p>
            <a:r>
              <a:rPr lang="en-US" sz="1400" dirty="0">
                <a:hlinkClick r:id="rId3"/>
              </a:rPr>
              <a:t>http://www.google.com/url?sa=t&amp;rct=j&amp;q=&amp;esrc=s&amp;source=web&amp;cd=4&amp;ved=2ahUKEwiejJvEuarfAhWhmeAKHXP4DFYQFjADegQIBxAC&amp;url=http%3A%2F%2Fwww.utahweed.org%2Fuwsa%2FBioDaubenmire.doc&amp;usg=AOvVaw07tzVRsu5luu490pP5UhYa</a:t>
            </a:r>
            <a:endParaRPr lang="en-US" sz="1400" dirty="0"/>
          </a:p>
        </p:txBody>
      </p:sp>
      <p:pic>
        <p:nvPicPr>
          <p:cNvPr id="6" name="Picture 5" descr="A picture containing grass, outdoor, man&#10;&#10;Description generated with very high confidence">
            <a:extLst>
              <a:ext uri="{FF2B5EF4-FFF2-40B4-BE49-F238E27FC236}">
                <a16:creationId xmlns:a16="http://schemas.microsoft.com/office/drawing/2014/main" id="{B3D157AB-183D-4FC9-9BF2-20E6654622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135" y="3899595"/>
            <a:ext cx="4229100" cy="2819400"/>
          </a:xfrm>
          <a:prstGeom prst="rect">
            <a:avLst/>
          </a:prstGeom>
        </p:spPr>
      </p:pic>
      <p:sp>
        <p:nvSpPr>
          <p:cNvPr id="8" name="TextBox 7">
            <a:extLst>
              <a:ext uri="{FF2B5EF4-FFF2-40B4-BE49-F238E27FC236}">
                <a16:creationId xmlns:a16="http://schemas.microsoft.com/office/drawing/2014/main" id="{07A14D69-2ABD-4524-B7DB-53CAA78E2A09}"/>
              </a:ext>
            </a:extLst>
          </p:cNvPr>
          <p:cNvSpPr txBox="1"/>
          <p:nvPr/>
        </p:nvSpPr>
        <p:spPr>
          <a:xfrm>
            <a:off x="5312187" y="5343507"/>
            <a:ext cx="3576776" cy="738664"/>
          </a:xfrm>
          <a:prstGeom prst="rect">
            <a:avLst/>
          </a:prstGeom>
          <a:noFill/>
        </p:spPr>
        <p:txBody>
          <a:bodyPr wrap="square" rtlCol="0">
            <a:spAutoFit/>
          </a:bodyPr>
          <a:lstStyle/>
          <a:p>
            <a:r>
              <a:rPr lang="en-US" sz="1400" i="1" dirty="0"/>
              <a:t>Photo from:  Using a Daubenmire Frame - Rangeland Health Evaluations-Adventures with Ms. Sutton</a:t>
            </a:r>
          </a:p>
        </p:txBody>
      </p:sp>
    </p:spTree>
    <p:extLst>
      <p:ext uri="{BB962C8B-B14F-4D97-AF65-F5344CB8AC3E}">
        <p14:creationId xmlns:p14="http://schemas.microsoft.com/office/powerpoint/2010/main" val="3700529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32812C54-7AEF-4ABB-826E-221F51CB0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2522898" y="685800"/>
            <a:ext cx="5778873" cy="609600"/>
          </a:xfrm>
        </p:spPr>
        <p:txBody>
          <a:bodyPr>
            <a:normAutofit/>
          </a:bodyPr>
          <a:lstStyle/>
          <a:p>
            <a:pPr algn="ctr"/>
            <a:r>
              <a:rPr lang="en-US" sz="3200" dirty="0"/>
              <a:t>Density</a:t>
            </a:r>
          </a:p>
        </p:txBody>
      </p:sp>
      <p:sp>
        <p:nvSpPr>
          <p:cNvPr id="61" name="Rectangle 60">
            <a:extLst>
              <a:ext uri="{FF2B5EF4-FFF2-40B4-BE49-F238E27FC236}">
                <a16:creationId xmlns:a16="http://schemas.microsoft.com/office/drawing/2014/main" id="{891F40E4-8A76-44CF-91EC-907367352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2283308"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Rectangle 62">
            <a:extLst>
              <a:ext uri="{FF2B5EF4-FFF2-40B4-BE49-F238E27FC236}">
                <a16:creationId xmlns:a16="http://schemas.microsoft.com/office/drawing/2014/main" id="{72171013-D973-4187-9CF2-EE098EEF81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1857"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87F9F42B-170B-4CA7-BAD8-87E3D636F2B3}"/>
              </a:ext>
            </a:extLst>
          </p:cNvPr>
          <p:cNvSpPr>
            <a:spLocks noGrp="1"/>
          </p:cNvSpPr>
          <p:nvPr>
            <p:ph idx="1"/>
          </p:nvPr>
        </p:nvSpPr>
        <p:spPr>
          <a:xfrm>
            <a:off x="2667000" y="1638300"/>
            <a:ext cx="5778873" cy="3581400"/>
          </a:xfrm>
        </p:spPr>
        <p:txBody>
          <a:bodyPr>
            <a:normAutofit/>
          </a:bodyPr>
          <a:lstStyle/>
          <a:p>
            <a:pPr marL="0" indent="0">
              <a:buNone/>
            </a:pPr>
            <a:r>
              <a:rPr lang="en-US" sz="1600" dirty="0"/>
              <a:t>Density is the number of individuals of a species in a given unit of area.  Density does not vary as much with weather conditions as cover or production.  This monitoring method is often used to measure the long-term impact of a change in management.</a:t>
            </a:r>
          </a:p>
          <a:p>
            <a:pPr marL="0" indent="0">
              <a:buNone/>
            </a:pPr>
            <a:r>
              <a:rPr lang="en-US" sz="1600" dirty="0"/>
              <a:t>Since different plant species should be measured with different quadrat sizes, one or just a few plant species are selected to be monitored.  Density estimates are made by counting the number of individual plants of the selected species that are located within the plots.</a:t>
            </a:r>
          </a:p>
          <a:p>
            <a:pPr marL="0" indent="0">
              <a:buNone/>
            </a:pPr>
            <a:r>
              <a:rPr lang="en-US" sz="1600" dirty="0"/>
              <a:t>Sampling sod forming grasses for density can be difficult because identifying individual plants isn’t possible.  In those cases, upright stems and inflorescences are counted.</a:t>
            </a:r>
          </a:p>
          <a:p>
            <a:pPr marL="0" indent="0">
              <a:buNone/>
            </a:pPr>
            <a:endParaRPr lang="en-US" sz="1600" dirty="0"/>
          </a:p>
          <a:p>
            <a:pPr marL="0" indent="0">
              <a:buNone/>
            </a:pPr>
            <a:endParaRPr lang="en-US" sz="1600" dirty="0"/>
          </a:p>
          <a:p>
            <a:pPr marL="0" indent="0">
              <a:buNone/>
            </a:pPr>
            <a:endParaRPr lang="en-US" sz="1600" dirty="0"/>
          </a:p>
        </p:txBody>
      </p:sp>
    </p:spTree>
    <p:extLst>
      <p:ext uri="{BB962C8B-B14F-4D97-AF65-F5344CB8AC3E}">
        <p14:creationId xmlns:p14="http://schemas.microsoft.com/office/powerpoint/2010/main" val="146543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32812C54-7AEF-4ABB-826E-221F51CB0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2522898" y="685800"/>
            <a:ext cx="5778873" cy="838200"/>
          </a:xfrm>
        </p:spPr>
        <p:txBody>
          <a:bodyPr>
            <a:normAutofit/>
          </a:bodyPr>
          <a:lstStyle/>
          <a:p>
            <a:pPr algn="ctr"/>
            <a:r>
              <a:rPr lang="en-US" sz="3200" dirty="0"/>
              <a:t>Production</a:t>
            </a:r>
          </a:p>
        </p:txBody>
      </p:sp>
      <p:sp>
        <p:nvSpPr>
          <p:cNvPr id="61" name="Rectangle 60">
            <a:extLst>
              <a:ext uri="{FF2B5EF4-FFF2-40B4-BE49-F238E27FC236}">
                <a16:creationId xmlns:a16="http://schemas.microsoft.com/office/drawing/2014/main" id="{891F40E4-8A76-44CF-91EC-907367352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2283308"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Rectangle 62">
            <a:extLst>
              <a:ext uri="{FF2B5EF4-FFF2-40B4-BE49-F238E27FC236}">
                <a16:creationId xmlns:a16="http://schemas.microsoft.com/office/drawing/2014/main" id="{72171013-D973-4187-9CF2-EE098EEF81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1857"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87F9F42B-170B-4CA7-BAD8-87E3D636F2B3}"/>
              </a:ext>
            </a:extLst>
          </p:cNvPr>
          <p:cNvSpPr>
            <a:spLocks noGrp="1"/>
          </p:cNvSpPr>
          <p:nvPr>
            <p:ph idx="1"/>
          </p:nvPr>
        </p:nvSpPr>
        <p:spPr>
          <a:xfrm>
            <a:off x="2522897" y="1638300"/>
            <a:ext cx="5778873" cy="4914900"/>
          </a:xfrm>
        </p:spPr>
        <p:txBody>
          <a:bodyPr>
            <a:normAutofit fontScale="92500" lnSpcReduction="10000"/>
          </a:bodyPr>
          <a:lstStyle/>
          <a:p>
            <a:pPr marL="0" indent="0">
              <a:buNone/>
            </a:pPr>
            <a:r>
              <a:rPr lang="en-US" sz="1500" dirty="0"/>
              <a:t>Production usually refers to the amount of vegetative biomass that grows on a site. Production of a site is a measure of how well the ecological processes are functioning.  When reviewing production data it is important to know the type production measured.</a:t>
            </a:r>
          </a:p>
          <a:p>
            <a:pPr marL="0" indent="0">
              <a:buNone/>
            </a:pPr>
            <a:r>
              <a:rPr lang="en-US" sz="1500" b="1" u="sng" dirty="0"/>
              <a:t>Gross primary production</a:t>
            </a:r>
            <a:r>
              <a:rPr lang="en-US" sz="1500" dirty="0"/>
              <a:t>:  All organic material produced, above and below ground.</a:t>
            </a:r>
          </a:p>
          <a:p>
            <a:pPr marL="0" indent="0">
              <a:buNone/>
            </a:pPr>
            <a:r>
              <a:rPr lang="en-US" sz="1500" b="1" u="sng" dirty="0"/>
              <a:t>Biomass</a:t>
            </a:r>
            <a:r>
              <a:rPr lang="en-US" sz="1500" dirty="0"/>
              <a:t>:  The total weight of living organisms in the ecosystem, including plants and animals.</a:t>
            </a:r>
          </a:p>
          <a:p>
            <a:pPr marL="0" indent="0">
              <a:buNone/>
            </a:pPr>
            <a:r>
              <a:rPr lang="en-US" sz="1500" b="1" u="sng" dirty="0"/>
              <a:t>Standing crop</a:t>
            </a:r>
            <a:r>
              <a:rPr lang="en-US" sz="1500" dirty="0"/>
              <a:t>:  The amount of plant biomass present above ground at any given point in time.</a:t>
            </a:r>
          </a:p>
          <a:p>
            <a:pPr marL="0" indent="0">
              <a:buNone/>
            </a:pPr>
            <a:r>
              <a:rPr lang="en-US" sz="1500" b="1" u="sng" dirty="0"/>
              <a:t>Peak standing crop</a:t>
            </a:r>
            <a:r>
              <a:rPr lang="en-US" sz="1500" dirty="0"/>
              <a:t>:  The greatest amount of plant biomass above ground present in any given year.</a:t>
            </a:r>
          </a:p>
          <a:p>
            <a:pPr marL="0" indent="0">
              <a:buNone/>
            </a:pPr>
            <a:r>
              <a:rPr lang="en-US" sz="1500" b="1" u="sng" dirty="0"/>
              <a:t>Total forage</a:t>
            </a:r>
            <a:r>
              <a:rPr lang="en-US" sz="1500" dirty="0"/>
              <a:t>:  The total herbaceous and woody palatable plant biomass that is available to herbivores.</a:t>
            </a:r>
          </a:p>
          <a:p>
            <a:pPr marL="0" indent="0">
              <a:buNone/>
            </a:pPr>
            <a:r>
              <a:rPr lang="en-US" sz="1500" b="1" u="sng" dirty="0"/>
              <a:t>Allocated forage</a:t>
            </a:r>
            <a:r>
              <a:rPr lang="en-US" sz="1500" dirty="0"/>
              <a:t>:  The forage remaining after the desired amount of residual material is subtracted from the total forage.</a:t>
            </a:r>
          </a:p>
          <a:p>
            <a:pPr marL="0" indent="0">
              <a:buNone/>
            </a:pPr>
            <a:r>
              <a:rPr lang="en-US" sz="1500" b="1" u="sng" dirty="0"/>
              <a:t>Browse</a:t>
            </a:r>
            <a:r>
              <a:rPr lang="en-US" sz="1500" dirty="0"/>
              <a:t>:  The amount of woody plant biomass accessible to herbivores.</a:t>
            </a:r>
          </a:p>
          <a:p>
            <a:pPr marL="0" indent="0">
              <a:buNone/>
            </a:pPr>
            <a:r>
              <a:rPr lang="en-US" sz="1500" dirty="0"/>
              <a:t>The most common types of production measured on rangeland are standing crop and peak standing crop.</a:t>
            </a:r>
          </a:p>
          <a:p>
            <a:pPr marL="0" indent="0">
              <a:buNone/>
            </a:pPr>
            <a:endParaRPr lang="en-US" sz="1100" dirty="0"/>
          </a:p>
          <a:p>
            <a:pPr marL="0" indent="0">
              <a:buNone/>
            </a:pPr>
            <a:endParaRPr lang="en-US" sz="1100" dirty="0"/>
          </a:p>
          <a:p>
            <a:pPr marL="0" indent="0">
              <a:buNone/>
            </a:pPr>
            <a:endParaRPr lang="en-US" sz="1100" dirty="0"/>
          </a:p>
          <a:p>
            <a:pPr marL="0" indent="0">
              <a:buNone/>
            </a:pPr>
            <a:endParaRPr lang="en-US" sz="1100" dirty="0"/>
          </a:p>
        </p:txBody>
      </p:sp>
    </p:spTree>
    <p:extLst>
      <p:ext uri="{BB962C8B-B14F-4D97-AF65-F5344CB8AC3E}">
        <p14:creationId xmlns:p14="http://schemas.microsoft.com/office/powerpoint/2010/main" val="3000908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767671" y="685800"/>
            <a:ext cx="7870143" cy="597706"/>
          </a:xfrm>
        </p:spPr>
        <p:txBody>
          <a:bodyPr>
            <a:normAutofit/>
          </a:bodyPr>
          <a:lstStyle/>
          <a:p>
            <a:pPr algn="ctr"/>
            <a:r>
              <a:rPr lang="en-US" sz="3200" dirty="0"/>
              <a:t>Production: Harvest Method</a:t>
            </a:r>
          </a:p>
        </p:txBody>
      </p:sp>
      <p:sp>
        <p:nvSpPr>
          <p:cNvPr id="72" name="Rectangle 67">
            <a:extLst>
              <a:ext uri="{FF2B5EF4-FFF2-40B4-BE49-F238E27FC236}">
                <a16:creationId xmlns:a16="http://schemas.microsoft.com/office/drawing/2014/main" id="{B9F89C22-0475-4427-B7C8-0269AD40E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87F9F42B-170B-4CA7-BAD8-87E3D636F2B3}"/>
              </a:ext>
            </a:extLst>
          </p:cNvPr>
          <p:cNvSpPr>
            <a:spLocks noGrp="1"/>
          </p:cNvSpPr>
          <p:nvPr>
            <p:ph idx="1"/>
          </p:nvPr>
        </p:nvSpPr>
        <p:spPr>
          <a:xfrm>
            <a:off x="767670" y="1600200"/>
            <a:ext cx="4109130" cy="4724400"/>
          </a:xfrm>
        </p:spPr>
        <p:txBody>
          <a:bodyPr>
            <a:normAutofit lnSpcReduction="10000"/>
          </a:bodyPr>
          <a:lstStyle/>
          <a:p>
            <a:pPr marL="0" indent="0">
              <a:buNone/>
            </a:pPr>
            <a:r>
              <a:rPr lang="en-US" sz="1400" dirty="0"/>
              <a:t>The harvest method is used to determine the amount of current-year, above-ground vegetation production on a defined area.  Peak standing crop, standing crop, and species composition by weight are monitored by this method.</a:t>
            </a:r>
          </a:p>
          <a:p>
            <a:pPr marL="0" indent="0">
              <a:buNone/>
            </a:pPr>
            <a:r>
              <a:rPr lang="en-US" sz="1400" dirty="0"/>
              <a:t>With the harvest method, all above ground vegetation (grasses, grass-likes, and forbs) and current year shrub growth is clipped from a number of plots.  This means that the herbaceous plants are clipped to ground level.  The vegetation is clipped by species, bagged and allowed to air dry.  Once the plant material is dry, the bags containing the vegetation are weighed in grams, the weight of the bag subtracted, and the weight of the vegetation recorded.</a:t>
            </a:r>
          </a:p>
          <a:p>
            <a:pPr marL="0" indent="0">
              <a:buNone/>
            </a:pPr>
            <a:r>
              <a:rPr lang="en-US" sz="1400" dirty="0"/>
              <a:t>The size and number of plots that should be clipped depends upon the density and variability of vegetation.  The denser the vegetation, the smaller plot size.  In Nebraska, a 1.92 square foot plot is the most common plot size.  With this plot size, the production in pounds per acre is determined by multiplying the weight of the vegetation in grams by 50. </a:t>
            </a:r>
          </a:p>
          <a:p>
            <a:pPr marL="0" indent="0">
              <a:buNone/>
            </a:pPr>
            <a:endParaRPr lang="en-US" sz="1100" dirty="0"/>
          </a:p>
          <a:p>
            <a:pPr marL="0" indent="0">
              <a:buNone/>
            </a:pPr>
            <a:endParaRPr lang="en-US" sz="1100" dirty="0"/>
          </a:p>
          <a:p>
            <a:pPr marL="0" indent="0">
              <a:buNone/>
            </a:pPr>
            <a:endParaRPr lang="en-US" sz="1100" dirty="0"/>
          </a:p>
          <a:p>
            <a:pPr marL="0" indent="0">
              <a:buNone/>
            </a:pPr>
            <a:endParaRPr lang="en-US" sz="1100" dirty="0"/>
          </a:p>
        </p:txBody>
      </p:sp>
      <p:pic>
        <p:nvPicPr>
          <p:cNvPr id="7" name="Picture 6" descr="A close up of some grass&#10;&#10;Description generated with high confidence">
            <a:extLst>
              <a:ext uri="{FF2B5EF4-FFF2-40B4-BE49-F238E27FC236}">
                <a16:creationId xmlns:a16="http://schemas.microsoft.com/office/drawing/2014/main" id="{F8DC840D-D0D9-46E0-84AD-62951F4955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8604" y="1993093"/>
            <a:ext cx="3829084" cy="2871813"/>
          </a:xfrm>
          <a:prstGeom prst="rect">
            <a:avLst/>
          </a:prstGeom>
        </p:spPr>
      </p:pic>
      <p:sp>
        <p:nvSpPr>
          <p:cNvPr id="8" name="TextBox 7">
            <a:extLst>
              <a:ext uri="{FF2B5EF4-FFF2-40B4-BE49-F238E27FC236}">
                <a16:creationId xmlns:a16="http://schemas.microsoft.com/office/drawing/2014/main" id="{02EDD105-F34F-4FFF-B4E9-B2028703483E}"/>
              </a:ext>
            </a:extLst>
          </p:cNvPr>
          <p:cNvSpPr txBox="1"/>
          <p:nvPr/>
        </p:nvSpPr>
        <p:spPr>
          <a:xfrm>
            <a:off x="5334000" y="5181600"/>
            <a:ext cx="3451429" cy="830997"/>
          </a:xfrm>
          <a:prstGeom prst="rect">
            <a:avLst/>
          </a:prstGeom>
          <a:noFill/>
        </p:spPr>
        <p:txBody>
          <a:bodyPr wrap="square" rtlCol="0">
            <a:spAutoFit/>
          </a:bodyPr>
          <a:lstStyle/>
          <a:p>
            <a:r>
              <a:rPr lang="en-US" sz="1200" i="1" dirty="0"/>
              <a:t>Photo:  1.92 ft</a:t>
            </a:r>
            <a:r>
              <a:rPr lang="en-US" sz="1200" i="1" baseline="30000" dirty="0"/>
              <a:t>2</a:t>
            </a:r>
            <a:r>
              <a:rPr lang="en-US" sz="1200" i="1" dirty="0"/>
              <a:t> clipping frame.  The vegetation will be clipped to ground level, sorted by species (either before or after clipping), dried and weighed to determine production and species composition. </a:t>
            </a:r>
          </a:p>
        </p:txBody>
      </p:sp>
    </p:spTree>
    <p:extLst>
      <p:ext uri="{BB962C8B-B14F-4D97-AF65-F5344CB8AC3E}">
        <p14:creationId xmlns:p14="http://schemas.microsoft.com/office/powerpoint/2010/main" val="2601895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6" descr="A person sitting in a field&#10;&#10;Description generated with very high confidence">
            <a:extLst>
              <a:ext uri="{FF2B5EF4-FFF2-40B4-BE49-F238E27FC236}">
                <a16:creationId xmlns:a16="http://schemas.microsoft.com/office/drawing/2014/main" id="{F8DC840D-D0D9-46E0-84AD-62951F4955D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265" r="1758" b="-1"/>
          <a:stretch/>
        </p:blipFill>
        <p:spPr>
          <a:xfrm>
            <a:off x="20" y="10"/>
            <a:ext cx="9141468" cy="6857990"/>
          </a:xfrm>
          <a:prstGeom prst="rect">
            <a:avLst/>
          </a:prstGeom>
        </p:spPr>
      </p:pic>
      <p:sp>
        <p:nvSpPr>
          <p:cNvPr id="77" name="Rectangle 76">
            <a:extLst>
              <a:ext uri="{FF2B5EF4-FFF2-40B4-BE49-F238E27FC236}">
                <a16:creationId xmlns:a16="http://schemas.microsoft.com/office/drawing/2014/main" id="{BC46CD03-D076-40A3-9AA4-2B7BB288B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3" y="0"/>
            <a:ext cx="9143999"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1028700" y="685800"/>
            <a:ext cx="7200900" cy="609600"/>
          </a:xfrm>
        </p:spPr>
        <p:txBody>
          <a:bodyPr>
            <a:normAutofit/>
          </a:bodyPr>
          <a:lstStyle/>
          <a:p>
            <a:pPr algn="ctr"/>
            <a:r>
              <a:rPr lang="en-US" sz="3200" dirty="0"/>
              <a:t>Production: Double Sampling Method</a:t>
            </a:r>
          </a:p>
        </p:txBody>
      </p:sp>
      <p:sp>
        <p:nvSpPr>
          <p:cNvPr id="79" name="Rectangle 78">
            <a:extLst>
              <a:ext uri="{FF2B5EF4-FFF2-40B4-BE49-F238E27FC236}">
                <a16:creationId xmlns:a16="http://schemas.microsoft.com/office/drawing/2014/main" id="{88D28697-83F7-4C09-A9B2-6CAA58855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87F9F42B-170B-4CA7-BAD8-87E3D636F2B3}"/>
              </a:ext>
            </a:extLst>
          </p:cNvPr>
          <p:cNvSpPr>
            <a:spLocks noGrp="1"/>
          </p:cNvSpPr>
          <p:nvPr>
            <p:ph idx="1"/>
          </p:nvPr>
        </p:nvSpPr>
        <p:spPr>
          <a:xfrm>
            <a:off x="1028699" y="1447800"/>
            <a:ext cx="7756729" cy="5029200"/>
          </a:xfrm>
        </p:spPr>
        <p:txBody>
          <a:bodyPr>
            <a:normAutofit fontScale="92500" lnSpcReduction="20000"/>
          </a:bodyPr>
          <a:lstStyle/>
          <a:p>
            <a:pPr marL="0" indent="0">
              <a:buNone/>
            </a:pPr>
            <a:r>
              <a:rPr lang="en-US" sz="1600" dirty="0"/>
              <a:t>The double sampling method is similar to the harvest method.  The difference is that with double sampling some plots are clipped and the production in other plots is estimated by using weight units.</a:t>
            </a:r>
          </a:p>
          <a:p>
            <a:pPr marL="0" indent="0">
              <a:buNone/>
            </a:pPr>
            <a:r>
              <a:rPr lang="en-US" sz="1600" dirty="0"/>
              <a:t>A weight unit is a plant or several plants of a given species.  The weight unit will be different for each sampling location.  For example, a weight unit for big bluestem might be 3 tillers.  A weight unit for little bluestem might be a clump 2” in diameter.  A weight unit for blue </a:t>
            </a:r>
            <a:r>
              <a:rPr lang="en-US" sz="1600" dirty="0" err="1"/>
              <a:t>grama</a:t>
            </a:r>
            <a:r>
              <a:rPr lang="en-US" sz="1600" dirty="0"/>
              <a:t> might be a group of plants in an area the size of your palm.  These weight units are weighed in grams.</a:t>
            </a:r>
          </a:p>
          <a:p>
            <a:pPr marL="0" indent="0">
              <a:buNone/>
            </a:pPr>
            <a:r>
              <a:rPr lang="en-US" sz="1600" dirty="0"/>
              <a:t>Several plots will be clipped by species and bagged for weighing after drying.  Production by species will be estimated in the remaining plots using the weight units.  If 10 plots are being evaluated, at least 2 plots should be weighed.</a:t>
            </a:r>
          </a:p>
          <a:p>
            <a:pPr marL="0" indent="0">
              <a:buNone/>
            </a:pPr>
            <a:r>
              <a:rPr lang="en-US" sz="1600" dirty="0"/>
              <a:t>Example:  The weight unit of little bluestem is a 2” diameter clump that weighs 25 grams, Plot 2 contains 5 clumps of little bluestem, two that are 2” in diameter, 1 that is 1” in diameter, and 2 that are 4” in diameter. The estimated weight for little bluestem in that plot will be:</a:t>
            </a:r>
          </a:p>
          <a:p>
            <a:pPr lvl="1">
              <a:buFont typeface="Arial" panose="020B0604020202020204" pitchFamily="34" charset="0"/>
              <a:buChar char="•"/>
            </a:pPr>
            <a:r>
              <a:rPr lang="en-US" sz="1600" i="0" dirty="0"/>
              <a:t>Two 2” clumps @ 25 grams each = 50 grams</a:t>
            </a:r>
          </a:p>
          <a:p>
            <a:pPr lvl="1">
              <a:buFont typeface="Arial" panose="020B0604020202020204" pitchFamily="34" charset="0"/>
              <a:buChar char="•"/>
            </a:pPr>
            <a:r>
              <a:rPr lang="en-US" sz="1600" i="0" dirty="0"/>
              <a:t>One 1” clump @ 12.5 grams = 12.5 grams</a:t>
            </a:r>
          </a:p>
          <a:p>
            <a:pPr lvl="1">
              <a:buFont typeface="Arial" panose="020B0604020202020204" pitchFamily="34" charset="0"/>
              <a:buChar char="•"/>
            </a:pPr>
            <a:r>
              <a:rPr lang="en-US" sz="1600" i="0" dirty="0"/>
              <a:t>Two 4” clumps @ 50 grams each  = 100 grams</a:t>
            </a:r>
          </a:p>
          <a:p>
            <a:pPr lvl="1">
              <a:buFont typeface="Arial" panose="020B0604020202020204" pitchFamily="34" charset="0"/>
              <a:buChar char="•"/>
            </a:pPr>
            <a:r>
              <a:rPr lang="en-US" sz="1600" i="0" dirty="0"/>
              <a:t>Total estimated weight = 162.5 grams (or 8125 pounds per acre wet weight)</a:t>
            </a:r>
          </a:p>
          <a:p>
            <a:pPr marL="0" indent="0">
              <a:buNone/>
            </a:pPr>
            <a:r>
              <a:rPr lang="en-US" sz="1600" dirty="0"/>
              <a:t>After samples from the clipped plots have dried, the estimated weights will be adjusted for dry weight.  In this example, if the little bluestem was 50% dry weight, the estimated pounds of little bluestem per acre would be 4062.5.</a:t>
            </a:r>
          </a:p>
          <a:p>
            <a:pPr marL="0" indent="0">
              <a:buNone/>
            </a:pPr>
            <a:r>
              <a:rPr lang="en-US" sz="1600" dirty="0"/>
              <a:t>This process would continue for each plant species found in the plots.</a:t>
            </a:r>
          </a:p>
          <a:p>
            <a:pPr marL="0" indent="0">
              <a:buNone/>
            </a:pPr>
            <a:endParaRPr lang="en-US" sz="1300" dirty="0"/>
          </a:p>
        </p:txBody>
      </p:sp>
    </p:spTree>
    <p:extLst>
      <p:ext uri="{BB962C8B-B14F-4D97-AF65-F5344CB8AC3E}">
        <p14:creationId xmlns:p14="http://schemas.microsoft.com/office/powerpoint/2010/main" val="961924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747390" y="609600"/>
            <a:ext cx="3367409" cy="838200"/>
          </a:xfrm>
        </p:spPr>
        <p:txBody>
          <a:bodyPr>
            <a:noAutofit/>
          </a:bodyPr>
          <a:lstStyle/>
          <a:p>
            <a:pPr algn="ctr"/>
            <a:r>
              <a:rPr lang="en-US" sz="3200" dirty="0"/>
              <a:t>Structure</a:t>
            </a:r>
          </a:p>
        </p:txBody>
      </p:sp>
      <p:sp>
        <p:nvSpPr>
          <p:cNvPr id="61" name="Rectangle 58">
            <a:extLst>
              <a:ext uri="{FF2B5EF4-FFF2-40B4-BE49-F238E27FC236}">
                <a16:creationId xmlns:a16="http://schemas.microsoft.com/office/drawing/2014/main" id="{A67E2D8A-19BE-48A0-889C-CCAC02348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C73EFB02-FC71-4983-BCF7-77A03C3DC1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8904" y="1447800"/>
            <a:ext cx="4622164" cy="3886200"/>
          </a:xfrm>
          <a:prstGeom prst="rect">
            <a:avLst/>
          </a:prstGeom>
        </p:spPr>
      </p:pic>
      <p:sp>
        <p:nvSpPr>
          <p:cNvPr id="3" name="Content Placeholder 2">
            <a:extLst>
              <a:ext uri="{FF2B5EF4-FFF2-40B4-BE49-F238E27FC236}">
                <a16:creationId xmlns:a16="http://schemas.microsoft.com/office/drawing/2014/main" id="{87F9F42B-170B-4CA7-BAD8-87E3D636F2B3}"/>
              </a:ext>
            </a:extLst>
          </p:cNvPr>
          <p:cNvSpPr>
            <a:spLocks noGrp="1"/>
          </p:cNvSpPr>
          <p:nvPr>
            <p:ph idx="1"/>
          </p:nvPr>
        </p:nvSpPr>
        <p:spPr>
          <a:xfrm>
            <a:off x="747390" y="1143000"/>
            <a:ext cx="3138810" cy="4459069"/>
          </a:xfrm>
        </p:spPr>
        <p:txBody>
          <a:bodyPr>
            <a:normAutofit/>
          </a:bodyPr>
          <a:lstStyle/>
          <a:p>
            <a:pPr marL="0" indent="0">
              <a:buNone/>
            </a:pPr>
            <a:r>
              <a:rPr lang="en-US" sz="1400" dirty="0"/>
              <a:t>Structure is how vegetation is arranged in a three-dimensional space.   It looks at height and density of the vegetation at different grass heights.</a:t>
            </a:r>
          </a:p>
          <a:p>
            <a:pPr marL="0" indent="0">
              <a:buNone/>
            </a:pPr>
            <a:r>
              <a:rPr lang="en-US" sz="1400" dirty="0"/>
              <a:t>Structure is used to describe the suitability of sites for wildlife cover.  The methods used to measure structure can be done quickly and a large area can be measured in a short period of time.</a:t>
            </a:r>
          </a:p>
          <a:p>
            <a:pPr marL="0" indent="0">
              <a:buNone/>
            </a:pPr>
            <a:r>
              <a:rPr lang="en-US" sz="1400" dirty="0"/>
              <a:t>Structure estimates use visual obstruction techniques that have little bias.  The two methods to measure structure are the Robel pole and the Cover Board.  </a:t>
            </a:r>
            <a:endParaRPr lang="en-US" sz="1000" dirty="0"/>
          </a:p>
          <a:p>
            <a:pPr marL="0" indent="0">
              <a:buNone/>
            </a:pPr>
            <a:endParaRPr lang="en-US" sz="1000" dirty="0"/>
          </a:p>
        </p:txBody>
      </p:sp>
      <p:sp>
        <p:nvSpPr>
          <p:cNvPr id="6" name="TextBox 5">
            <a:extLst>
              <a:ext uri="{FF2B5EF4-FFF2-40B4-BE49-F238E27FC236}">
                <a16:creationId xmlns:a16="http://schemas.microsoft.com/office/drawing/2014/main" id="{E62F9E2E-E67E-4033-8B63-5C1023B73047}"/>
              </a:ext>
            </a:extLst>
          </p:cNvPr>
          <p:cNvSpPr txBox="1"/>
          <p:nvPr/>
        </p:nvSpPr>
        <p:spPr>
          <a:xfrm>
            <a:off x="4611981" y="5715000"/>
            <a:ext cx="3596009" cy="646331"/>
          </a:xfrm>
          <a:prstGeom prst="rect">
            <a:avLst/>
          </a:prstGeom>
          <a:noFill/>
        </p:spPr>
        <p:txBody>
          <a:bodyPr wrap="square" rtlCol="0">
            <a:spAutoFit/>
          </a:bodyPr>
          <a:lstStyle/>
          <a:p>
            <a:r>
              <a:rPr lang="en-US" sz="1200" i="1" dirty="0"/>
              <a:t>Photo:  Structure is an important element of wildlife habitat for prairie grouse. Photo by:  Robert </a:t>
            </a:r>
            <a:r>
              <a:rPr lang="en-US" sz="1200" i="1" dirty="0" err="1"/>
              <a:t>Broweleit</a:t>
            </a:r>
            <a:r>
              <a:rPr lang="en-US" sz="1200" i="1" dirty="0"/>
              <a:t>.</a:t>
            </a:r>
          </a:p>
        </p:txBody>
      </p:sp>
    </p:spTree>
    <p:extLst>
      <p:ext uri="{BB962C8B-B14F-4D97-AF65-F5344CB8AC3E}">
        <p14:creationId xmlns:p14="http://schemas.microsoft.com/office/powerpoint/2010/main" val="2809005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457200" y="381000"/>
            <a:ext cx="4345106" cy="685800"/>
          </a:xfrm>
        </p:spPr>
        <p:txBody>
          <a:bodyPr>
            <a:normAutofit/>
          </a:bodyPr>
          <a:lstStyle/>
          <a:p>
            <a:r>
              <a:rPr lang="en-US" sz="3200" dirty="0"/>
              <a:t>What is Monitoring?</a:t>
            </a:r>
          </a:p>
        </p:txBody>
      </p:sp>
      <p:sp>
        <p:nvSpPr>
          <p:cNvPr id="3" name="Content Placeholder 2">
            <a:extLst>
              <a:ext uri="{FF2B5EF4-FFF2-40B4-BE49-F238E27FC236}">
                <a16:creationId xmlns:a16="http://schemas.microsoft.com/office/drawing/2014/main" id="{87F9F42B-170B-4CA7-BAD8-87E3D636F2B3}"/>
              </a:ext>
            </a:extLst>
          </p:cNvPr>
          <p:cNvSpPr>
            <a:spLocks noGrp="1"/>
          </p:cNvSpPr>
          <p:nvPr>
            <p:ph idx="1"/>
          </p:nvPr>
        </p:nvSpPr>
        <p:spPr>
          <a:xfrm>
            <a:off x="588556" y="1066800"/>
            <a:ext cx="4516843" cy="4800600"/>
          </a:xfrm>
        </p:spPr>
        <p:txBody>
          <a:bodyPr>
            <a:normAutofit fontScale="62500" lnSpcReduction="20000"/>
          </a:bodyPr>
          <a:lstStyle/>
          <a:p>
            <a:pPr marL="0" indent="0">
              <a:buNone/>
            </a:pPr>
            <a:r>
              <a:rPr lang="en-US" sz="2500" dirty="0"/>
              <a:t>Monitoring is the collection and analysis of repeated observations or measurements.  This data is used to evaluate progress toward meeting management objectives and goals.</a:t>
            </a:r>
          </a:p>
          <a:p>
            <a:pPr marL="0" indent="0">
              <a:buNone/>
            </a:pPr>
            <a:r>
              <a:rPr lang="en-US" sz="2500" dirty="0"/>
              <a:t>Monitoring is based upon samples of a population.  The item being measured or observed will depend upon the goals and objectives for the ranch.</a:t>
            </a:r>
          </a:p>
          <a:p>
            <a:pPr marL="0" indent="0">
              <a:buNone/>
            </a:pPr>
            <a:r>
              <a:rPr lang="en-US" sz="2500" dirty="0"/>
              <a:t>Monitoring is used to determine the trend of a resource.  Trend refers to the direction of change.  When monitoring rangeland, data is collected at different points in time at the same location and the results compared to detect the change in direction.</a:t>
            </a:r>
          </a:p>
          <a:p>
            <a:pPr marL="0" indent="0">
              <a:buNone/>
            </a:pPr>
            <a:r>
              <a:rPr lang="en-US" sz="2500" dirty="0"/>
              <a:t>Monitoring is the basis for changing a management strategy in order to meet objectives</a:t>
            </a:r>
            <a:r>
              <a:rPr lang="en-US" sz="2900" dirty="0"/>
              <a:t>.</a:t>
            </a:r>
            <a:endParaRPr lang="en-US" sz="1000" i="1" dirty="0"/>
          </a:p>
          <a:p>
            <a:pPr>
              <a:buFont typeface="Wingdings" panose="05000000000000000000" pitchFamily="2" charset="2"/>
              <a:buChar char="§"/>
            </a:pPr>
            <a:endParaRPr lang="en-US" sz="1000" i="1" dirty="0"/>
          </a:p>
          <a:p>
            <a:pPr marL="0" indent="0" algn="r">
              <a:buNone/>
            </a:pPr>
            <a:endParaRPr lang="en-US" sz="2300" i="1" dirty="0"/>
          </a:p>
          <a:p>
            <a:pPr marL="0" indent="0" algn="r">
              <a:buNone/>
            </a:pPr>
            <a:endParaRPr lang="en-US" sz="2300" i="1" dirty="0"/>
          </a:p>
          <a:p>
            <a:pPr marL="0" indent="0" algn="r">
              <a:buNone/>
            </a:pPr>
            <a:r>
              <a:rPr lang="en-US" sz="2300" i="1" dirty="0"/>
              <a:t>Photo: Plant identification is an important part of monitoring.  </a:t>
            </a:r>
          </a:p>
        </p:txBody>
      </p:sp>
      <p:sp>
        <p:nvSpPr>
          <p:cNvPr id="40" name="Rectangle 39">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774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F94014F3-0277-4A51-B06A-879B746F1F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504" r="28057" b="-2"/>
          <a:stretch/>
        </p:blipFill>
        <p:spPr>
          <a:xfrm>
            <a:off x="5709195" y="10"/>
            <a:ext cx="3434804" cy="6857990"/>
          </a:xfrm>
          <a:prstGeom prst="rect">
            <a:avLst/>
          </a:prstGeom>
        </p:spPr>
      </p:pic>
    </p:spTree>
    <p:extLst>
      <p:ext uri="{BB962C8B-B14F-4D97-AF65-F5344CB8AC3E}">
        <p14:creationId xmlns:p14="http://schemas.microsoft.com/office/powerpoint/2010/main" val="576796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875715" y="304800"/>
            <a:ext cx="7430085" cy="838200"/>
          </a:xfrm>
        </p:spPr>
        <p:txBody>
          <a:bodyPr>
            <a:noAutofit/>
          </a:bodyPr>
          <a:lstStyle/>
          <a:p>
            <a:pPr algn="ctr"/>
            <a:r>
              <a:rPr lang="en-US" sz="3200" dirty="0"/>
              <a:t>Structure:  Robel Pole</a:t>
            </a:r>
          </a:p>
        </p:txBody>
      </p:sp>
      <p:sp>
        <p:nvSpPr>
          <p:cNvPr id="61" name="Rectangle 58">
            <a:extLst>
              <a:ext uri="{FF2B5EF4-FFF2-40B4-BE49-F238E27FC236}">
                <a16:creationId xmlns:a16="http://schemas.microsoft.com/office/drawing/2014/main" id="{A67E2D8A-19BE-48A0-889C-CCAC02348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C73EFB02-FC71-4983-BCF7-77A03C3DC1BF}"/>
              </a:ext>
            </a:extLst>
          </p:cNvPr>
          <p:cNvPicPr>
            <a:picLocks noChangeAspect="1"/>
          </p:cNvPicPr>
          <p:nvPr/>
        </p:nvPicPr>
        <p:blipFill rotWithShape="1">
          <a:blip r:embed="rId2"/>
          <a:srcRect t="12796"/>
          <a:stretch/>
        </p:blipFill>
        <p:spPr>
          <a:xfrm>
            <a:off x="1143000" y="3200400"/>
            <a:ext cx="6477000" cy="3518449"/>
          </a:xfrm>
          <a:prstGeom prst="rect">
            <a:avLst/>
          </a:prstGeom>
        </p:spPr>
      </p:pic>
      <p:sp>
        <p:nvSpPr>
          <p:cNvPr id="3" name="Content Placeholder 2">
            <a:extLst>
              <a:ext uri="{FF2B5EF4-FFF2-40B4-BE49-F238E27FC236}">
                <a16:creationId xmlns:a16="http://schemas.microsoft.com/office/drawing/2014/main" id="{87F9F42B-170B-4CA7-BAD8-87E3D636F2B3}"/>
              </a:ext>
            </a:extLst>
          </p:cNvPr>
          <p:cNvSpPr>
            <a:spLocks noGrp="1"/>
          </p:cNvSpPr>
          <p:nvPr>
            <p:ph idx="1"/>
          </p:nvPr>
        </p:nvSpPr>
        <p:spPr>
          <a:xfrm>
            <a:off x="685800" y="990600"/>
            <a:ext cx="8302340" cy="2019877"/>
          </a:xfrm>
        </p:spPr>
        <p:txBody>
          <a:bodyPr>
            <a:normAutofit fontScale="92500" lnSpcReduction="20000"/>
          </a:bodyPr>
          <a:lstStyle/>
          <a:p>
            <a:pPr marL="0" indent="0">
              <a:buNone/>
            </a:pPr>
            <a:r>
              <a:rPr lang="en-US" sz="1500" dirty="0"/>
              <a:t>The Robel pole was developed by wildlife biologist, Robert Robel to measure hiding cover for greater prairie chicken.  The amount of pole height obscured by vegetation was correlated to nesting success.  </a:t>
            </a:r>
          </a:p>
          <a:p>
            <a:pPr marL="0" indent="0">
              <a:buNone/>
            </a:pPr>
            <a:r>
              <a:rPr lang="en-US" sz="1500" dirty="0"/>
              <a:t>The observer views the pole from a distance of 4 meters with their eyes at 1 meter height.  The last band visible on the pole before being covered by vegetation is the reading.  </a:t>
            </a:r>
          </a:p>
          <a:p>
            <a:pPr marL="0" indent="0">
              <a:buNone/>
            </a:pPr>
            <a:r>
              <a:rPr lang="en-US" sz="1500" dirty="0"/>
              <a:t>A common method for completing this method is to collect data at twenty sample points a minimum of 10 paces apart.  This is completed along 4 transects.  At each sample point, readings are taken at the four cardinal directions.  This results in 320 observations.  For management purposes, the average of the observations will be used for each key area.</a:t>
            </a:r>
          </a:p>
          <a:p>
            <a:pPr marL="0" indent="0">
              <a:buNone/>
            </a:pPr>
            <a:r>
              <a:rPr lang="en-US" sz="1500" dirty="0"/>
              <a:t>Measuring Biomass with the Robel Pole :  </a:t>
            </a:r>
            <a:r>
              <a:rPr lang="en-US" sz="1500" dirty="0">
                <a:hlinkClick r:id="rId3"/>
              </a:rPr>
              <a:t>https://www.youtube.com/watch?v=X0ppFrhEwCg</a:t>
            </a:r>
            <a:endParaRPr lang="en-US" sz="1500" dirty="0"/>
          </a:p>
          <a:p>
            <a:pPr marL="0" indent="0">
              <a:buNone/>
            </a:pPr>
            <a:endParaRPr lang="en-US" sz="1400" dirty="0"/>
          </a:p>
          <a:p>
            <a:pPr marL="0" indent="0">
              <a:buNone/>
            </a:pPr>
            <a:endParaRPr lang="en-US" sz="1000" dirty="0"/>
          </a:p>
          <a:p>
            <a:pPr marL="0" indent="0">
              <a:buNone/>
            </a:pPr>
            <a:endParaRPr lang="en-US" sz="1000" dirty="0"/>
          </a:p>
        </p:txBody>
      </p:sp>
      <p:sp>
        <p:nvSpPr>
          <p:cNvPr id="6" name="TextBox 5">
            <a:extLst>
              <a:ext uri="{FF2B5EF4-FFF2-40B4-BE49-F238E27FC236}">
                <a16:creationId xmlns:a16="http://schemas.microsoft.com/office/drawing/2014/main" id="{E62F9E2E-E67E-4033-8B63-5C1023B73047}"/>
              </a:ext>
            </a:extLst>
          </p:cNvPr>
          <p:cNvSpPr txBox="1"/>
          <p:nvPr/>
        </p:nvSpPr>
        <p:spPr>
          <a:xfrm>
            <a:off x="1823508" y="6019800"/>
            <a:ext cx="5115984" cy="276999"/>
          </a:xfrm>
          <a:prstGeom prst="rect">
            <a:avLst/>
          </a:prstGeom>
          <a:solidFill>
            <a:schemeClr val="bg2"/>
          </a:solidFill>
        </p:spPr>
        <p:txBody>
          <a:bodyPr wrap="square" rtlCol="0">
            <a:spAutoFit/>
          </a:bodyPr>
          <a:lstStyle/>
          <a:p>
            <a:r>
              <a:rPr lang="en-US" sz="1200" i="1" dirty="0"/>
              <a:t>Photo:  Reading a Robel pole in short-grass prairie.  Photo:  USDA-ARS</a:t>
            </a:r>
          </a:p>
        </p:txBody>
      </p:sp>
    </p:spTree>
    <p:extLst>
      <p:ext uri="{BB962C8B-B14F-4D97-AF65-F5344CB8AC3E}">
        <p14:creationId xmlns:p14="http://schemas.microsoft.com/office/powerpoint/2010/main" val="30292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7C159B63-C56D-4E4E-8B07-40A1346DC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725926" y="1194180"/>
            <a:ext cx="2642954" cy="5020353"/>
          </a:xfrm>
        </p:spPr>
        <p:txBody>
          <a:bodyPr>
            <a:normAutofit/>
          </a:bodyPr>
          <a:lstStyle/>
          <a:p>
            <a:r>
              <a:rPr lang="en-US"/>
              <a:t>Structure:  Cover Board</a:t>
            </a:r>
          </a:p>
        </p:txBody>
      </p:sp>
      <p:sp>
        <p:nvSpPr>
          <p:cNvPr id="68" name="Rectangle 67">
            <a:extLst>
              <a:ext uri="{FF2B5EF4-FFF2-40B4-BE49-F238E27FC236}">
                <a16:creationId xmlns:a16="http://schemas.microsoft.com/office/drawing/2014/main" id="{27DEF201-077E-444A-A3F0-66E142535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87F9F42B-170B-4CA7-BAD8-87E3D636F2B3}"/>
              </a:ext>
            </a:extLst>
          </p:cNvPr>
          <p:cNvSpPr>
            <a:spLocks noGrp="1"/>
          </p:cNvSpPr>
          <p:nvPr>
            <p:ph idx="1"/>
          </p:nvPr>
        </p:nvSpPr>
        <p:spPr>
          <a:xfrm>
            <a:off x="3792405" y="1194179"/>
            <a:ext cx="4586136" cy="5020353"/>
          </a:xfrm>
        </p:spPr>
        <p:txBody>
          <a:bodyPr>
            <a:normAutofit/>
          </a:bodyPr>
          <a:lstStyle/>
          <a:p>
            <a:pPr marL="0" indent="0">
              <a:buNone/>
            </a:pPr>
            <a:r>
              <a:rPr lang="en-US" sz="1600" dirty="0"/>
              <a:t>The cover board method uses a profile or density board to estimate the vertical area of the board covered by vegetation from a specific distance.  The size of the board is modified to meet the purpose of the study.  The board is somewhat narrow with bands of alternating color along the height of the board.  </a:t>
            </a:r>
          </a:p>
          <a:p>
            <a:pPr marL="0" indent="0">
              <a:buNone/>
            </a:pPr>
            <a:r>
              <a:rPr lang="en-US" sz="1600" dirty="0"/>
              <a:t>The cover board is located 15 feet from the observation point.  The cover in each segment of the cover board is recorded.   The cover can be for all vegetation or selected species.  The board is used to evaluate thermal cover, hiding cover, and nesting cover.</a:t>
            </a:r>
          </a:p>
          <a:p>
            <a:pPr marL="0" indent="0">
              <a:buNone/>
            </a:pPr>
            <a:r>
              <a:rPr lang="en-US" sz="1600" dirty="0"/>
              <a:t>A density board is similar to a cover board.  The density board is 6’ tall painted an alternating black and white with each band numbered from 1 at the bottom to 6 at the top.  The observer is 66 feet away in a random direction,  All numbers that are visible are added for a density reading.,</a:t>
            </a:r>
          </a:p>
        </p:txBody>
      </p:sp>
    </p:spTree>
    <p:extLst>
      <p:ext uri="{BB962C8B-B14F-4D97-AF65-F5344CB8AC3E}">
        <p14:creationId xmlns:p14="http://schemas.microsoft.com/office/powerpoint/2010/main" val="15710706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32812C54-7AEF-4ABB-826E-221F51CB0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2522898" y="685800"/>
            <a:ext cx="5778873" cy="990600"/>
          </a:xfrm>
        </p:spPr>
        <p:txBody>
          <a:bodyPr>
            <a:normAutofit/>
          </a:bodyPr>
          <a:lstStyle/>
          <a:p>
            <a:pPr algn="ctr"/>
            <a:r>
              <a:rPr lang="en-US" sz="3200" dirty="0"/>
              <a:t>Composition</a:t>
            </a:r>
          </a:p>
        </p:txBody>
      </p:sp>
      <p:sp>
        <p:nvSpPr>
          <p:cNvPr id="68" name="Rectangle 67">
            <a:extLst>
              <a:ext uri="{FF2B5EF4-FFF2-40B4-BE49-F238E27FC236}">
                <a16:creationId xmlns:a16="http://schemas.microsoft.com/office/drawing/2014/main" id="{891F40E4-8A76-44CF-91EC-907367352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2283308"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 name="Rectangle 69">
            <a:extLst>
              <a:ext uri="{FF2B5EF4-FFF2-40B4-BE49-F238E27FC236}">
                <a16:creationId xmlns:a16="http://schemas.microsoft.com/office/drawing/2014/main" id="{72171013-D973-4187-9CF2-EE098EEF81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1857"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87F9F42B-170B-4CA7-BAD8-87E3D636F2B3}"/>
              </a:ext>
            </a:extLst>
          </p:cNvPr>
          <p:cNvSpPr>
            <a:spLocks noGrp="1"/>
          </p:cNvSpPr>
          <p:nvPr>
            <p:ph idx="1"/>
          </p:nvPr>
        </p:nvSpPr>
        <p:spPr>
          <a:xfrm>
            <a:off x="2522898" y="1828800"/>
            <a:ext cx="5778873" cy="4038600"/>
          </a:xfrm>
        </p:spPr>
        <p:txBody>
          <a:bodyPr>
            <a:normAutofit/>
          </a:bodyPr>
          <a:lstStyle/>
          <a:p>
            <a:pPr marL="0" indent="0">
              <a:buNone/>
            </a:pPr>
            <a:r>
              <a:rPr lang="en-US" sz="1400" dirty="0"/>
              <a:t>Composition is the proportion of a plant species in relation to the total of the given area. The individual value for an attribute – weight, density, number, or percent cover – is compared to the total for the entire population.</a:t>
            </a:r>
          </a:p>
          <a:p>
            <a:pPr marL="0" indent="0">
              <a:buNone/>
            </a:pPr>
            <a:r>
              <a:rPr lang="en-US" sz="1400" dirty="0"/>
              <a:t>The primary method to determine composition is dry weight rank.  While completing other methods, the data needed to determine composition can also be collected.  Those methods are Daubenmire frame (% cover by species), line point intercept, and point intercept (% by number), harvest and double sampling (% by weight).</a:t>
            </a:r>
          </a:p>
          <a:p>
            <a:pPr marL="0" indent="0">
              <a:buNone/>
            </a:pPr>
            <a:r>
              <a:rPr lang="en-US" sz="1400" dirty="0"/>
              <a:t>On rangelands, composition is usually determined for percent of each species by air dry weight as compared to the total air dry weight.  Dry weight rank is the best method to determine composition.  </a:t>
            </a:r>
          </a:p>
          <a:p>
            <a:pPr marL="0" indent="0">
              <a:buNone/>
            </a:pPr>
            <a:endParaRPr lang="en-US" sz="1400" dirty="0"/>
          </a:p>
          <a:p>
            <a:pPr marL="0" indent="0">
              <a:buNone/>
            </a:pPr>
            <a:endParaRPr lang="en-US" sz="1400" dirty="0"/>
          </a:p>
        </p:txBody>
      </p:sp>
    </p:spTree>
    <p:extLst>
      <p:ext uri="{BB962C8B-B14F-4D97-AF65-F5344CB8AC3E}">
        <p14:creationId xmlns:p14="http://schemas.microsoft.com/office/powerpoint/2010/main" val="1685095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32812C54-7AEF-4ABB-826E-221F51CB0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2522898" y="685800"/>
            <a:ext cx="5778873" cy="990600"/>
          </a:xfrm>
        </p:spPr>
        <p:txBody>
          <a:bodyPr>
            <a:normAutofit/>
          </a:bodyPr>
          <a:lstStyle/>
          <a:p>
            <a:pPr algn="ctr"/>
            <a:r>
              <a:rPr lang="en-US" sz="3200" dirty="0"/>
              <a:t>Composition – Dry Weight Rank</a:t>
            </a:r>
          </a:p>
        </p:txBody>
      </p:sp>
      <p:sp>
        <p:nvSpPr>
          <p:cNvPr id="68" name="Rectangle 67">
            <a:extLst>
              <a:ext uri="{FF2B5EF4-FFF2-40B4-BE49-F238E27FC236}">
                <a16:creationId xmlns:a16="http://schemas.microsoft.com/office/drawing/2014/main" id="{891F40E4-8A76-44CF-91EC-907367352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2283308"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 name="Rectangle 69">
            <a:extLst>
              <a:ext uri="{FF2B5EF4-FFF2-40B4-BE49-F238E27FC236}">
                <a16:creationId xmlns:a16="http://schemas.microsoft.com/office/drawing/2014/main" id="{72171013-D973-4187-9CF2-EE098EEF81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1857"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87F9F42B-170B-4CA7-BAD8-87E3D636F2B3}"/>
              </a:ext>
            </a:extLst>
          </p:cNvPr>
          <p:cNvSpPr>
            <a:spLocks noGrp="1"/>
          </p:cNvSpPr>
          <p:nvPr>
            <p:ph idx="1"/>
          </p:nvPr>
        </p:nvSpPr>
        <p:spPr>
          <a:xfrm>
            <a:off x="2946192" y="1371600"/>
            <a:ext cx="5630502" cy="5181600"/>
          </a:xfrm>
        </p:spPr>
        <p:txBody>
          <a:bodyPr>
            <a:normAutofit/>
          </a:bodyPr>
          <a:lstStyle/>
          <a:p>
            <a:pPr marL="0" indent="0">
              <a:buNone/>
            </a:pPr>
            <a:r>
              <a:rPr lang="en-US" sz="1400" dirty="0"/>
              <a:t>With dry weight rank, quadrats are observed and the top three species which contribute the most weight in the quadrat are ranked.  A large number of plots can be sampled quickly since the relative production is estimated.  </a:t>
            </a:r>
          </a:p>
          <a:p>
            <a:pPr marL="0" indent="0">
              <a:buNone/>
            </a:pPr>
            <a:r>
              <a:rPr lang="en-US" sz="1400" dirty="0"/>
              <a:t>Twenty plots per sampling point or key area are observed.  All plants found in each quadrat are listed, and the top 3 in terms of production are ranked, with the species with the highest weight ranked 1, second highest ranked 2 and third highest ranked 3.  No other species present in the plot are ranked.  </a:t>
            </a:r>
          </a:p>
          <a:p>
            <a:pPr marL="0" indent="0">
              <a:buNone/>
            </a:pPr>
            <a:r>
              <a:rPr lang="en-US" sz="1400" dirty="0"/>
              <a:t>After all 20 plots are ranked, the total number of 1s, 2s, and 3s for each species is tallied.  The results are given a weighting.  The total number of 1s is multiplied by 7, the total number of 2s is multiplied by 2 and the total number of 3s is multiplied by 1.  These 3 weighted numbers are added for each species.</a:t>
            </a:r>
          </a:p>
          <a:p>
            <a:pPr marL="0" indent="0">
              <a:buNone/>
            </a:pPr>
            <a:r>
              <a:rPr lang="en-US" sz="1400" dirty="0"/>
              <a:t>When 20 plots are sampled, the weighted total for each species is divided by 20.  The resulting number is the % species composition. </a:t>
            </a:r>
          </a:p>
          <a:p>
            <a:pPr marL="0" indent="0">
              <a:buNone/>
            </a:pPr>
            <a:r>
              <a:rPr lang="en-US" sz="1400" dirty="0"/>
              <a:t>See slide 24 for an example dry weight rank calculation.</a:t>
            </a:r>
          </a:p>
          <a:p>
            <a:pPr marL="0" indent="0">
              <a:buNone/>
            </a:pPr>
            <a:endParaRPr lang="en-US" sz="1400" dirty="0"/>
          </a:p>
        </p:txBody>
      </p:sp>
    </p:spTree>
    <p:extLst>
      <p:ext uri="{BB962C8B-B14F-4D97-AF65-F5344CB8AC3E}">
        <p14:creationId xmlns:p14="http://schemas.microsoft.com/office/powerpoint/2010/main" val="24308637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32812C54-7AEF-4ABB-826E-221F51CB0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2294193" y="228600"/>
            <a:ext cx="5778873" cy="990600"/>
          </a:xfrm>
        </p:spPr>
        <p:txBody>
          <a:bodyPr>
            <a:normAutofit/>
          </a:bodyPr>
          <a:lstStyle/>
          <a:p>
            <a:pPr algn="ctr"/>
            <a:r>
              <a:rPr lang="en-US" sz="3200" dirty="0"/>
              <a:t>Composition – Dry Weight Rank</a:t>
            </a:r>
          </a:p>
        </p:txBody>
      </p:sp>
      <p:sp>
        <p:nvSpPr>
          <p:cNvPr id="68" name="Rectangle 67">
            <a:extLst>
              <a:ext uri="{FF2B5EF4-FFF2-40B4-BE49-F238E27FC236}">
                <a16:creationId xmlns:a16="http://schemas.microsoft.com/office/drawing/2014/main" id="{891F40E4-8A76-44CF-91EC-907367352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2283308"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 name="Rectangle 69">
            <a:extLst>
              <a:ext uri="{FF2B5EF4-FFF2-40B4-BE49-F238E27FC236}">
                <a16:creationId xmlns:a16="http://schemas.microsoft.com/office/drawing/2014/main" id="{72171013-D973-4187-9CF2-EE098EEF81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1857"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descr="A close up of text on a black background&#10;&#10;Description generated with high confidence">
            <a:extLst>
              <a:ext uri="{FF2B5EF4-FFF2-40B4-BE49-F238E27FC236}">
                <a16:creationId xmlns:a16="http://schemas.microsoft.com/office/drawing/2014/main" id="{690DF390-BBB2-4C25-9F42-1FC7833D1C8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232" r="10202"/>
          <a:stretch/>
        </p:blipFill>
        <p:spPr>
          <a:xfrm rot="5400000">
            <a:off x="1584357" y="-798060"/>
            <a:ext cx="5975286" cy="9144000"/>
          </a:xfrm>
        </p:spPr>
      </p:pic>
      <p:sp>
        <p:nvSpPr>
          <p:cNvPr id="6" name="TextBox 5">
            <a:extLst>
              <a:ext uri="{FF2B5EF4-FFF2-40B4-BE49-F238E27FC236}">
                <a16:creationId xmlns:a16="http://schemas.microsoft.com/office/drawing/2014/main" id="{0323380A-E658-4CA3-9EC0-DEA98557BB29}"/>
              </a:ext>
            </a:extLst>
          </p:cNvPr>
          <p:cNvSpPr txBox="1"/>
          <p:nvPr/>
        </p:nvSpPr>
        <p:spPr>
          <a:xfrm>
            <a:off x="723900" y="6139167"/>
            <a:ext cx="7696200" cy="369332"/>
          </a:xfrm>
          <a:prstGeom prst="rect">
            <a:avLst/>
          </a:prstGeom>
          <a:noFill/>
        </p:spPr>
        <p:txBody>
          <a:bodyPr wrap="square" rtlCol="0">
            <a:spAutoFit/>
          </a:bodyPr>
          <a:lstStyle/>
          <a:p>
            <a:r>
              <a:rPr lang="en-US" dirty="0"/>
              <a:t>Plant symbol is used rather than plant name in this example.</a:t>
            </a:r>
          </a:p>
        </p:txBody>
      </p:sp>
    </p:spTree>
    <p:extLst>
      <p:ext uri="{BB962C8B-B14F-4D97-AF65-F5344CB8AC3E}">
        <p14:creationId xmlns:p14="http://schemas.microsoft.com/office/powerpoint/2010/main" val="2377055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BC46CD03-D076-40A3-9AA4-2B7BB288B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3" y="0"/>
            <a:ext cx="9143999"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746328" y="533395"/>
            <a:ext cx="8039100" cy="609600"/>
          </a:xfrm>
        </p:spPr>
        <p:txBody>
          <a:bodyPr>
            <a:normAutofit/>
          </a:bodyPr>
          <a:lstStyle/>
          <a:p>
            <a:pPr algn="ctr"/>
            <a:r>
              <a:rPr lang="en-US" sz="3200" dirty="0"/>
              <a:t>Determining Similarity Index</a:t>
            </a:r>
          </a:p>
        </p:txBody>
      </p:sp>
      <p:sp>
        <p:nvSpPr>
          <p:cNvPr id="79" name="Rectangle 78">
            <a:extLst>
              <a:ext uri="{FF2B5EF4-FFF2-40B4-BE49-F238E27FC236}">
                <a16:creationId xmlns:a16="http://schemas.microsoft.com/office/drawing/2014/main" id="{88D28697-83F7-4C09-A9B2-6CAA58855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87F9F42B-170B-4CA7-BAD8-87E3D636F2B3}"/>
              </a:ext>
            </a:extLst>
          </p:cNvPr>
          <p:cNvSpPr>
            <a:spLocks noGrp="1"/>
          </p:cNvSpPr>
          <p:nvPr>
            <p:ph idx="1"/>
          </p:nvPr>
        </p:nvSpPr>
        <p:spPr>
          <a:xfrm>
            <a:off x="1028699" y="1191978"/>
            <a:ext cx="7756729" cy="5029200"/>
          </a:xfrm>
        </p:spPr>
        <p:txBody>
          <a:bodyPr>
            <a:normAutofit fontScale="92500"/>
          </a:bodyPr>
          <a:lstStyle/>
          <a:p>
            <a:pPr marL="0" indent="0">
              <a:buNone/>
            </a:pPr>
            <a:r>
              <a:rPr lang="en-US" sz="1600" dirty="0"/>
              <a:t>Similarity index is a comparison of the composition of the current plant community to the composition of the reference plant community or other desired plant community.  Similarity index is expressed as a percentage of the reference plant community for the ecological site being evaluated.</a:t>
            </a:r>
          </a:p>
          <a:p>
            <a:pPr marL="0" indent="0">
              <a:buNone/>
            </a:pPr>
            <a:r>
              <a:rPr lang="en-US" sz="1600" dirty="0"/>
              <a:t>To calculate similarity index the weight of each species present on the site is determined in air dry pounds per acre.  When production has been measured by harvest or double sampling methods, this data is already available.  This weight of current production for each species is compared to the weight for each species listed in the ecological site description (ESD).  </a:t>
            </a:r>
          </a:p>
          <a:p>
            <a:pPr marL="0" indent="0">
              <a:buNone/>
            </a:pPr>
            <a:r>
              <a:rPr lang="en-US" sz="1600" dirty="0"/>
              <a:t>The allowable amount for each species is either what was measured (if less than listed in the ESD) or the amount from the ESD (if the clipped weight is more than the listed in the ESD).  These individual allowable values are added for total allowable production per acre and then divided by the representative production listed in the ESD.  The result is the Similarity Index.  </a:t>
            </a:r>
          </a:p>
          <a:p>
            <a:pPr marL="0" indent="0">
              <a:buNone/>
            </a:pPr>
            <a:r>
              <a:rPr lang="en-US" sz="1600" dirty="0"/>
              <a:t>Similarity Index is quick and easy to calculate and gives a good, single number index that reflects how well the management strategy is doing.  </a:t>
            </a:r>
          </a:p>
          <a:p>
            <a:pPr marL="0" indent="0">
              <a:buNone/>
            </a:pPr>
            <a:r>
              <a:rPr lang="en-US" sz="1600" dirty="0"/>
              <a:t>Similarity index determinations are sometimes determined by estimating the percentage of each species on the site and comparing it to the percentage found in the reference plant community.  The results obtained by using this method will be slightly different from the similarity index using weights.</a:t>
            </a:r>
          </a:p>
          <a:p>
            <a:pPr marL="0" indent="0">
              <a:buNone/>
            </a:pPr>
            <a:r>
              <a:rPr lang="en-US" sz="1600" dirty="0"/>
              <a:t>See Slide 26 for an example similarity index calculation.</a:t>
            </a:r>
          </a:p>
          <a:p>
            <a:pPr marL="0" indent="0">
              <a:buNone/>
            </a:pPr>
            <a:endParaRPr lang="en-US" sz="1300" dirty="0"/>
          </a:p>
        </p:txBody>
      </p:sp>
    </p:spTree>
    <p:extLst>
      <p:ext uri="{BB962C8B-B14F-4D97-AF65-F5344CB8AC3E}">
        <p14:creationId xmlns:p14="http://schemas.microsoft.com/office/powerpoint/2010/main" val="1670250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BC46CD03-D076-40A3-9AA4-2B7BB288B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3" y="0"/>
            <a:ext cx="9143999"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817363" y="291307"/>
            <a:ext cx="8039100" cy="609600"/>
          </a:xfrm>
        </p:spPr>
        <p:txBody>
          <a:bodyPr>
            <a:normAutofit/>
          </a:bodyPr>
          <a:lstStyle/>
          <a:p>
            <a:pPr algn="ctr"/>
            <a:r>
              <a:rPr lang="en-US" sz="3200" dirty="0"/>
              <a:t>Determining Similarity Index by Weight</a:t>
            </a:r>
          </a:p>
        </p:txBody>
      </p:sp>
      <p:sp>
        <p:nvSpPr>
          <p:cNvPr id="79" name="Rectangle 78">
            <a:extLst>
              <a:ext uri="{FF2B5EF4-FFF2-40B4-BE49-F238E27FC236}">
                <a16:creationId xmlns:a16="http://schemas.microsoft.com/office/drawing/2014/main" id="{88D28697-83F7-4C09-A9B2-6CAA58855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4" name="Content Placeholder 3">
            <a:extLst>
              <a:ext uri="{FF2B5EF4-FFF2-40B4-BE49-F238E27FC236}">
                <a16:creationId xmlns:a16="http://schemas.microsoft.com/office/drawing/2014/main" id="{E1105552-F2F5-48D3-8865-689101D85DFB}"/>
              </a:ext>
            </a:extLst>
          </p:cNvPr>
          <p:cNvGraphicFramePr>
            <a:graphicFrameLocks noGrp="1"/>
          </p:cNvGraphicFramePr>
          <p:nvPr>
            <p:ph idx="1"/>
            <p:extLst>
              <p:ext uri="{D42A27DB-BD31-4B8C-83A1-F6EECF244321}">
                <p14:modId xmlns:p14="http://schemas.microsoft.com/office/powerpoint/2010/main" val="3076311572"/>
              </p:ext>
            </p:extLst>
          </p:nvPr>
        </p:nvGraphicFramePr>
        <p:xfrm>
          <a:off x="1007134" y="900907"/>
          <a:ext cx="7756524" cy="4516120"/>
        </p:xfrm>
        <a:graphic>
          <a:graphicData uri="http://schemas.openxmlformats.org/drawingml/2006/table">
            <a:tbl>
              <a:tblPr firstRow="1" bandRow="1">
                <a:tableStyleId>{5C22544A-7EE6-4342-B048-85BDC9FD1C3A}</a:tableStyleId>
              </a:tblPr>
              <a:tblGrid>
                <a:gridCol w="1939131">
                  <a:extLst>
                    <a:ext uri="{9D8B030D-6E8A-4147-A177-3AD203B41FA5}">
                      <a16:colId xmlns:a16="http://schemas.microsoft.com/office/drawing/2014/main" val="2019751268"/>
                    </a:ext>
                  </a:extLst>
                </a:gridCol>
                <a:gridCol w="1939131">
                  <a:extLst>
                    <a:ext uri="{9D8B030D-6E8A-4147-A177-3AD203B41FA5}">
                      <a16:colId xmlns:a16="http://schemas.microsoft.com/office/drawing/2014/main" val="1999647376"/>
                    </a:ext>
                  </a:extLst>
                </a:gridCol>
                <a:gridCol w="1939131">
                  <a:extLst>
                    <a:ext uri="{9D8B030D-6E8A-4147-A177-3AD203B41FA5}">
                      <a16:colId xmlns:a16="http://schemas.microsoft.com/office/drawing/2014/main" val="238189758"/>
                    </a:ext>
                  </a:extLst>
                </a:gridCol>
                <a:gridCol w="1939131">
                  <a:extLst>
                    <a:ext uri="{9D8B030D-6E8A-4147-A177-3AD203B41FA5}">
                      <a16:colId xmlns:a16="http://schemas.microsoft.com/office/drawing/2014/main" val="3432886394"/>
                    </a:ext>
                  </a:extLst>
                </a:gridCol>
              </a:tblGrid>
              <a:tr h="370840">
                <a:tc>
                  <a:txBody>
                    <a:bodyPr/>
                    <a:lstStyle/>
                    <a:p>
                      <a:r>
                        <a:rPr lang="en-US" dirty="0"/>
                        <a:t>Plant Species</a:t>
                      </a:r>
                    </a:p>
                  </a:txBody>
                  <a:tcPr/>
                </a:tc>
                <a:tc>
                  <a:txBody>
                    <a:bodyPr/>
                    <a:lstStyle/>
                    <a:p>
                      <a:r>
                        <a:rPr lang="en-US" dirty="0"/>
                        <a:t>Allowable Production  per Acre in Reference Plant Community (from ESD)</a:t>
                      </a:r>
                    </a:p>
                  </a:txBody>
                  <a:tcPr/>
                </a:tc>
                <a:tc>
                  <a:txBody>
                    <a:bodyPr/>
                    <a:lstStyle/>
                    <a:p>
                      <a:r>
                        <a:rPr lang="en-US" dirty="0"/>
                        <a:t>Annual Production per acre on Site</a:t>
                      </a:r>
                    </a:p>
                  </a:txBody>
                  <a:tcPr/>
                </a:tc>
                <a:tc>
                  <a:txBody>
                    <a:bodyPr/>
                    <a:lstStyle/>
                    <a:p>
                      <a:r>
                        <a:rPr lang="en-US" dirty="0"/>
                        <a:t>Allowable Pounds Per Acre</a:t>
                      </a:r>
                    </a:p>
                  </a:txBody>
                  <a:tcPr/>
                </a:tc>
                <a:extLst>
                  <a:ext uri="{0D108BD9-81ED-4DB2-BD59-A6C34878D82A}">
                    <a16:rowId xmlns:a16="http://schemas.microsoft.com/office/drawing/2014/main" val="1972460741"/>
                  </a:ext>
                </a:extLst>
              </a:tr>
              <a:tr h="370840">
                <a:tc>
                  <a:txBody>
                    <a:bodyPr/>
                    <a:lstStyle/>
                    <a:p>
                      <a:r>
                        <a:rPr lang="en-US" dirty="0"/>
                        <a:t>Big Bluestem</a:t>
                      </a:r>
                    </a:p>
                  </a:txBody>
                  <a:tcPr/>
                </a:tc>
                <a:tc>
                  <a:txBody>
                    <a:bodyPr/>
                    <a:lstStyle/>
                    <a:p>
                      <a:r>
                        <a:rPr lang="en-US" dirty="0"/>
                        <a:t>95</a:t>
                      </a:r>
                    </a:p>
                  </a:txBody>
                  <a:tcPr/>
                </a:tc>
                <a:tc>
                  <a:txBody>
                    <a:bodyPr/>
                    <a:lstStyle/>
                    <a:p>
                      <a:r>
                        <a:rPr lang="en-US" dirty="0">
                          <a:highlight>
                            <a:srgbClr val="FFFF00"/>
                          </a:highlight>
                        </a:rPr>
                        <a:t>50</a:t>
                      </a:r>
                    </a:p>
                  </a:txBody>
                  <a:tcPr/>
                </a:tc>
                <a:tc>
                  <a:txBody>
                    <a:bodyPr/>
                    <a:lstStyle/>
                    <a:p>
                      <a:r>
                        <a:rPr lang="en-US" dirty="0"/>
                        <a:t>50</a:t>
                      </a:r>
                    </a:p>
                  </a:txBody>
                  <a:tcPr/>
                </a:tc>
                <a:extLst>
                  <a:ext uri="{0D108BD9-81ED-4DB2-BD59-A6C34878D82A}">
                    <a16:rowId xmlns:a16="http://schemas.microsoft.com/office/drawing/2014/main" val="1074446715"/>
                  </a:ext>
                </a:extLst>
              </a:tr>
              <a:tr h="370840">
                <a:tc>
                  <a:txBody>
                    <a:bodyPr/>
                    <a:lstStyle/>
                    <a:p>
                      <a:r>
                        <a:rPr lang="en-US" dirty="0"/>
                        <a:t>Little Bluestem</a:t>
                      </a:r>
                    </a:p>
                  </a:txBody>
                  <a:tcPr/>
                </a:tc>
                <a:tc>
                  <a:txBody>
                    <a:bodyPr/>
                    <a:lstStyle/>
                    <a:p>
                      <a:r>
                        <a:rPr lang="en-US" dirty="0">
                          <a:highlight>
                            <a:srgbClr val="FFFF00"/>
                          </a:highlight>
                        </a:rPr>
                        <a:t>315</a:t>
                      </a:r>
                    </a:p>
                  </a:txBody>
                  <a:tcPr/>
                </a:tc>
                <a:tc>
                  <a:txBody>
                    <a:bodyPr/>
                    <a:lstStyle/>
                    <a:p>
                      <a:r>
                        <a:rPr lang="en-US" dirty="0"/>
                        <a:t>400</a:t>
                      </a:r>
                    </a:p>
                  </a:txBody>
                  <a:tcPr/>
                </a:tc>
                <a:tc>
                  <a:txBody>
                    <a:bodyPr/>
                    <a:lstStyle/>
                    <a:p>
                      <a:r>
                        <a:rPr lang="en-US" dirty="0"/>
                        <a:t>315</a:t>
                      </a:r>
                    </a:p>
                  </a:txBody>
                  <a:tcPr/>
                </a:tc>
                <a:extLst>
                  <a:ext uri="{0D108BD9-81ED-4DB2-BD59-A6C34878D82A}">
                    <a16:rowId xmlns:a16="http://schemas.microsoft.com/office/drawing/2014/main" val="4133765225"/>
                  </a:ext>
                </a:extLst>
              </a:tr>
              <a:tr h="370840">
                <a:tc>
                  <a:txBody>
                    <a:bodyPr/>
                    <a:lstStyle/>
                    <a:p>
                      <a:r>
                        <a:rPr lang="en-US" dirty="0" err="1"/>
                        <a:t>Sideoats</a:t>
                      </a:r>
                      <a:r>
                        <a:rPr lang="en-US" dirty="0"/>
                        <a:t> </a:t>
                      </a:r>
                      <a:r>
                        <a:rPr lang="en-US" dirty="0" err="1"/>
                        <a:t>Grama</a:t>
                      </a:r>
                      <a:endParaRPr lang="en-US" dirty="0"/>
                    </a:p>
                  </a:txBody>
                  <a:tcPr/>
                </a:tc>
                <a:tc>
                  <a:txBody>
                    <a:bodyPr/>
                    <a:lstStyle/>
                    <a:p>
                      <a:r>
                        <a:rPr lang="en-US" dirty="0"/>
                        <a:t>250</a:t>
                      </a:r>
                    </a:p>
                  </a:txBody>
                  <a:tcPr/>
                </a:tc>
                <a:tc>
                  <a:txBody>
                    <a:bodyPr/>
                    <a:lstStyle/>
                    <a:p>
                      <a:r>
                        <a:rPr lang="en-US" dirty="0">
                          <a:highlight>
                            <a:srgbClr val="FFFF00"/>
                          </a:highlight>
                        </a:rPr>
                        <a:t>200</a:t>
                      </a:r>
                    </a:p>
                  </a:txBody>
                  <a:tcPr/>
                </a:tc>
                <a:tc>
                  <a:txBody>
                    <a:bodyPr/>
                    <a:lstStyle/>
                    <a:p>
                      <a:r>
                        <a:rPr lang="en-US" dirty="0"/>
                        <a:t>200</a:t>
                      </a:r>
                    </a:p>
                  </a:txBody>
                  <a:tcPr/>
                </a:tc>
                <a:extLst>
                  <a:ext uri="{0D108BD9-81ED-4DB2-BD59-A6C34878D82A}">
                    <a16:rowId xmlns:a16="http://schemas.microsoft.com/office/drawing/2014/main" val="285046532"/>
                  </a:ext>
                </a:extLst>
              </a:tr>
              <a:tr h="370840">
                <a:tc>
                  <a:txBody>
                    <a:bodyPr/>
                    <a:lstStyle/>
                    <a:p>
                      <a:r>
                        <a:rPr lang="en-US" dirty="0"/>
                        <a:t>Plains Muhly</a:t>
                      </a:r>
                    </a:p>
                  </a:txBody>
                  <a:tcPr/>
                </a:tc>
                <a:tc>
                  <a:txBody>
                    <a:bodyPr/>
                    <a:lstStyle/>
                    <a:p>
                      <a:r>
                        <a:rPr lang="en-US" dirty="0">
                          <a:highlight>
                            <a:srgbClr val="FFFF00"/>
                          </a:highlight>
                        </a:rPr>
                        <a:t>45</a:t>
                      </a:r>
                    </a:p>
                  </a:txBody>
                  <a:tcPr/>
                </a:tc>
                <a:tc>
                  <a:txBody>
                    <a:bodyPr/>
                    <a:lstStyle/>
                    <a:p>
                      <a:r>
                        <a:rPr lang="en-US" dirty="0"/>
                        <a:t>70</a:t>
                      </a:r>
                    </a:p>
                  </a:txBody>
                  <a:tcPr/>
                </a:tc>
                <a:tc>
                  <a:txBody>
                    <a:bodyPr/>
                    <a:lstStyle/>
                    <a:p>
                      <a:r>
                        <a:rPr lang="en-US" dirty="0"/>
                        <a:t>45</a:t>
                      </a:r>
                    </a:p>
                  </a:txBody>
                  <a:tcPr/>
                </a:tc>
                <a:extLst>
                  <a:ext uri="{0D108BD9-81ED-4DB2-BD59-A6C34878D82A}">
                    <a16:rowId xmlns:a16="http://schemas.microsoft.com/office/drawing/2014/main" val="388515778"/>
                  </a:ext>
                </a:extLst>
              </a:tr>
              <a:tr h="370840">
                <a:tc>
                  <a:txBody>
                    <a:bodyPr/>
                    <a:lstStyle/>
                    <a:p>
                      <a:r>
                        <a:rPr lang="en-US" dirty="0"/>
                        <a:t>Western Wheatgrass</a:t>
                      </a:r>
                    </a:p>
                  </a:txBody>
                  <a:tcPr/>
                </a:tc>
                <a:tc>
                  <a:txBody>
                    <a:bodyPr/>
                    <a:lstStyle/>
                    <a:p>
                      <a:r>
                        <a:rPr lang="en-US" dirty="0">
                          <a:highlight>
                            <a:srgbClr val="FFFF00"/>
                          </a:highlight>
                        </a:rPr>
                        <a:t>120</a:t>
                      </a:r>
                    </a:p>
                  </a:txBody>
                  <a:tcPr/>
                </a:tc>
                <a:tc>
                  <a:txBody>
                    <a:bodyPr/>
                    <a:lstStyle/>
                    <a:p>
                      <a:r>
                        <a:rPr lang="en-US" dirty="0"/>
                        <a:t>250</a:t>
                      </a:r>
                    </a:p>
                  </a:txBody>
                  <a:tcPr/>
                </a:tc>
                <a:tc>
                  <a:txBody>
                    <a:bodyPr/>
                    <a:lstStyle/>
                    <a:p>
                      <a:r>
                        <a:rPr lang="en-US" dirty="0"/>
                        <a:t>120</a:t>
                      </a:r>
                    </a:p>
                  </a:txBody>
                  <a:tcPr/>
                </a:tc>
                <a:extLst>
                  <a:ext uri="{0D108BD9-81ED-4DB2-BD59-A6C34878D82A}">
                    <a16:rowId xmlns:a16="http://schemas.microsoft.com/office/drawing/2014/main" val="2866806229"/>
                  </a:ext>
                </a:extLst>
              </a:tr>
              <a:tr h="370840">
                <a:tc>
                  <a:txBody>
                    <a:bodyPr/>
                    <a:lstStyle/>
                    <a:p>
                      <a:r>
                        <a:rPr lang="en-US" dirty="0"/>
                        <a:t>Blue </a:t>
                      </a:r>
                      <a:r>
                        <a:rPr lang="en-US" dirty="0" err="1"/>
                        <a:t>Grama</a:t>
                      </a:r>
                      <a:endParaRPr lang="en-US" dirty="0"/>
                    </a:p>
                  </a:txBody>
                  <a:tcPr/>
                </a:tc>
                <a:tc>
                  <a:txBody>
                    <a:bodyPr/>
                    <a:lstStyle/>
                    <a:p>
                      <a:r>
                        <a:rPr lang="en-US" dirty="0"/>
                        <a:t>200</a:t>
                      </a:r>
                    </a:p>
                  </a:txBody>
                  <a:tcPr/>
                </a:tc>
                <a:tc>
                  <a:txBody>
                    <a:bodyPr/>
                    <a:lstStyle/>
                    <a:p>
                      <a:r>
                        <a:rPr lang="en-US" dirty="0">
                          <a:highlight>
                            <a:srgbClr val="FFFF00"/>
                          </a:highlight>
                        </a:rPr>
                        <a:t>150</a:t>
                      </a:r>
                    </a:p>
                  </a:txBody>
                  <a:tcPr/>
                </a:tc>
                <a:tc>
                  <a:txBody>
                    <a:bodyPr/>
                    <a:lstStyle/>
                    <a:p>
                      <a:r>
                        <a:rPr lang="en-US" dirty="0"/>
                        <a:t>150</a:t>
                      </a:r>
                    </a:p>
                  </a:txBody>
                  <a:tcPr/>
                </a:tc>
                <a:extLst>
                  <a:ext uri="{0D108BD9-81ED-4DB2-BD59-A6C34878D82A}">
                    <a16:rowId xmlns:a16="http://schemas.microsoft.com/office/drawing/2014/main" val="3614443466"/>
                  </a:ext>
                </a:extLst>
              </a:tr>
              <a:tr h="370840">
                <a:tc>
                  <a:txBody>
                    <a:bodyPr/>
                    <a:lstStyle/>
                    <a:p>
                      <a:r>
                        <a:rPr lang="en-US" dirty="0" err="1"/>
                        <a:t>Threadleaf</a:t>
                      </a:r>
                      <a:r>
                        <a:rPr lang="en-US" dirty="0"/>
                        <a:t> Sedge</a:t>
                      </a:r>
                    </a:p>
                  </a:txBody>
                  <a:tcPr/>
                </a:tc>
                <a:tc>
                  <a:txBody>
                    <a:bodyPr/>
                    <a:lstStyle/>
                    <a:p>
                      <a:r>
                        <a:rPr lang="en-US" dirty="0">
                          <a:highlight>
                            <a:srgbClr val="FFFF00"/>
                          </a:highlight>
                        </a:rPr>
                        <a:t>15</a:t>
                      </a:r>
                    </a:p>
                  </a:txBody>
                  <a:tcPr/>
                </a:tc>
                <a:tc>
                  <a:txBody>
                    <a:bodyPr/>
                    <a:lstStyle/>
                    <a:p>
                      <a:r>
                        <a:rPr lang="en-US" dirty="0"/>
                        <a:t>100</a:t>
                      </a:r>
                    </a:p>
                  </a:txBody>
                  <a:tcPr/>
                </a:tc>
                <a:tc>
                  <a:txBody>
                    <a:bodyPr/>
                    <a:lstStyle/>
                    <a:p>
                      <a:r>
                        <a:rPr lang="en-US" dirty="0"/>
                        <a:t>15</a:t>
                      </a:r>
                    </a:p>
                  </a:txBody>
                  <a:tcPr/>
                </a:tc>
                <a:extLst>
                  <a:ext uri="{0D108BD9-81ED-4DB2-BD59-A6C34878D82A}">
                    <a16:rowId xmlns:a16="http://schemas.microsoft.com/office/drawing/2014/main" val="3375790213"/>
                  </a:ext>
                </a:extLst>
              </a:tr>
              <a:tr h="148590">
                <a:tc>
                  <a:txBody>
                    <a:bodyPr/>
                    <a:lstStyle/>
                    <a:p>
                      <a:r>
                        <a:rPr lang="en-US" dirty="0"/>
                        <a:t>Perennial Forbs</a:t>
                      </a:r>
                    </a:p>
                  </a:txBody>
                  <a:tcPr/>
                </a:tc>
                <a:tc>
                  <a:txBody>
                    <a:bodyPr/>
                    <a:lstStyle/>
                    <a:p>
                      <a:r>
                        <a:rPr lang="en-US" dirty="0">
                          <a:highlight>
                            <a:srgbClr val="FFFF00"/>
                          </a:highlight>
                        </a:rPr>
                        <a:t>165</a:t>
                      </a:r>
                    </a:p>
                  </a:txBody>
                  <a:tcPr/>
                </a:tc>
                <a:tc>
                  <a:txBody>
                    <a:bodyPr/>
                    <a:lstStyle/>
                    <a:p>
                      <a:r>
                        <a:rPr lang="en-US" dirty="0"/>
                        <a:t>250</a:t>
                      </a:r>
                    </a:p>
                  </a:txBody>
                  <a:tcPr/>
                </a:tc>
                <a:tc>
                  <a:txBody>
                    <a:bodyPr/>
                    <a:lstStyle/>
                    <a:p>
                      <a:r>
                        <a:rPr lang="en-US" dirty="0"/>
                        <a:t>165</a:t>
                      </a:r>
                    </a:p>
                  </a:txBody>
                  <a:tcPr/>
                </a:tc>
                <a:extLst>
                  <a:ext uri="{0D108BD9-81ED-4DB2-BD59-A6C34878D82A}">
                    <a16:rowId xmlns:a16="http://schemas.microsoft.com/office/drawing/2014/main" val="3041409449"/>
                  </a:ext>
                </a:extLst>
              </a:tr>
              <a:tr h="148590">
                <a:tc>
                  <a:txBody>
                    <a:bodyPr/>
                    <a:lstStyle/>
                    <a:p>
                      <a:r>
                        <a:rPr lang="en-US" dirty="0"/>
                        <a:t>Other plants not found on this site but in reference community**</a:t>
                      </a:r>
                    </a:p>
                  </a:txBody>
                  <a:tcPr/>
                </a:tc>
                <a:tc>
                  <a:txBody>
                    <a:bodyPr/>
                    <a:lstStyle/>
                    <a:p>
                      <a:r>
                        <a:rPr lang="en-US" dirty="0"/>
                        <a:t>445</a:t>
                      </a:r>
                    </a:p>
                  </a:txBody>
                  <a:tcPr/>
                </a:tc>
                <a:tc>
                  <a:txBody>
                    <a:bodyPr/>
                    <a:lstStyle/>
                    <a:p>
                      <a:r>
                        <a:rPr lang="en-US" dirty="0">
                          <a:highlight>
                            <a:srgbClr val="FFFF00"/>
                          </a:highlight>
                        </a:rPr>
                        <a:t>0</a:t>
                      </a:r>
                    </a:p>
                  </a:txBody>
                  <a:tcPr/>
                </a:tc>
                <a:tc>
                  <a:txBody>
                    <a:bodyPr/>
                    <a:lstStyle/>
                    <a:p>
                      <a:r>
                        <a:rPr lang="en-US" dirty="0"/>
                        <a:t>0</a:t>
                      </a:r>
                    </a:p>
                  </a:txBody>
                  <a:tcPr/>
                </a:tc>
                <a:extLst>
                  <a:ext uri="{0D108BD9-81ED-4DB2-BD59-A6C34878D82A}">
                    <a16:rowId xmlns:a16="http://schemas.microsoft.com/office/drawing/2014/main" val="1796630066"/>
                  </a:ext>
                </a:extLst>
              </a:tr>
            </a:tbl>
          </a:graphicData>
        </a:graphic>
      </p:graphicFrame>
      <p:sp>
        <p:nvSpPr>
          <p:cNvPr id="5" name="TextBox 4">
            <a:extLst>
              <a:ext uri="{FF2B5EF4-FFF2-40B4-BE49-F238E27FC236}">
                <a16:creationId xmlns:a16="http://schemas.microsoft.com/office/drawing/2014/main" id="{26A2849C-4201-4513-95BE-C07C632E8D93}"/>
              </a:ext>
            </a:extLst>
          </p:cNvPr>
          <p:cNvSpPr txBox="1"/>
          <p:nvPr/>
        </p:nvSpPr>
        <p:spPr>
          <a:xfrm>
            <a:off x="921442" y="5397142"/>
            <a:ext cx="8115494" cy="1123384"/>
          </a:xfrm>
          <a:prstGeom prst="rect">
            <a:avLst/>
          </a:prstGeom>
          <a:noFill/>
        </p:spPr>
        <p:txBody>
          <a:bodyPr wrap="square" rtlCol="0">
            <a:spAutoFit/>
          </a:bodyPr>
          <a:lstStyle/>
          <a:p>
            <a:pPr algn="ctr"/>
            <a:r>
              <a:rPr lang="en-US" sz="1400" dirty="0"/>
              <a:t>Allowable amounts for each species is the lesser of the weight listed in the ESD or that clipped on-site.</a:t>
            </a:r>
          </a:p>
          <a:p>
            <a:pPr algn="ctr"/>
            <a:r>
              <a:rPr lang="en-US" sz="1400" dirty="0"/>
              <a:t>Total representative annual production from the ESD is 1650.  Allowable Production is 1060.  </a:t>
            </a:r>
          </a:p>
          <a:p>
            <a:pPr algn="ctr"/>
            <a:r>
              <a:rPr lang="en-US" sz="1400" dirty="0"/>
              <a:t>Similarity Index is 64%.  </a:t>
            </a:r>
          </a:p>
          <a:p>
            <a:pPr algn="ctr"/>
            <a:r>
              <a:rPr lang="en-US" sz="1400" dirty="0"/>
              <a:t>**</a:t>
            </a:r>
            <a:r>
              <a:rPr lang="en-US" sz="1100" dirty="0"/>
              <a:t>When calculating similarity index you do not need to calculate or list production other plants not found on-site.  This was added to illustrate the process.  The 1650# is listed in the ESD as the representative value for production on the site.</a:t>
            </a:r>
            <a:endParaRPr lang="en-US" sz="1400" dirty="0"/>
          </a:p>
        </p:txBody>
      </p:sp>
    </p:spTree>
    <p:extLst>
      <p:ext uri="{BB962C8B-B14F-4D97-AF65-F5344CB8AC3E}">
        <p14:creationId xmlns:p14="http://schemas.microsoft.com/office/powerpoint/2010/main" val="40796853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BC46CD03-D076-40A3-9AA4-2B7BB288B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3" y="0"/>
            <a:ext cx="9143999"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817363" y="291307"/>
            <a:ext cx="8039100" cy="609600"/>
          </a:xfrm>
        </p:spPr>
        <p:txBody>
          <a:bodyPr>
            <a:normAutofit/>
          </a:bodyPr>
          <a:lstStyle/>
          <a:p>
            <a:pPr algn="ctr"/>
            <a:r>
              <a:rPr lang="en-US" sz="3200" dirty="0"/>
              <a:t>Determining Similarity Index by Percentage</a:t>
            </a:r>
          </a:p>
        </p:txBody>
      </p:sp>
      <p:sp>
        <p:nvSpPr>
          <p:cNvPr id="79" name="Rectangle 78">
            <a:extLst>
              <a:ext uri="{FF2B5EF4-FFF2-40B4-BE49-F238E27FC236}">
                <a16:creationId xmlns:a16="http://schemas.microsoft.com/office/drawing/2014/main" id="{88D28697-83F7-4C09-A9B2-6CAA58855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4" name="Content Placeholder 3">
            <a:extLst>
              <a:ext uri="{FF2B5EF4-FFF2-40B4-BE49-F238E27FC236}">
                <a16:creationId xmlns:a16="http://schemas.microsoft.com/office/drawing/2014/main" id="{E1105552-F2F5-48D3-8865-689101D85DFB}"/>
              </a:ext>
            </a:extLst>
          </p:cNvPr>
          <p:cNvGraphicFramePr>
            <a:graphicFrameLocks noGrp="1"/>
          </p:cNvGraphicFramePr>
          <p:nvPr>
            <p:ph idx="1"/>
            <p:extLst>
              <p:ext uri="{D42A27DB-BD31-4B8C-83A1-F6EECF244321}">
                <p14:modId xmlns:p14="http://schemas.microsoft.com/office/powerpoint/2010/main" val="356273391"/>
              </p:ext>
            </p:extLst>
          </p:nvPr>
        </p:nvGraphicFramePr>
        <p:xfrm>
          <a:off x="1007134" y="900907"/>
          <a:ext cx="7756524" cy="3898900"/>
        </p:xfrm>
        <a:graphic>
          <a:graphicData uri="http://schemas.openxmlformats.org/drawingml/2006/table">
            <a:tbl>
              <a:tblPr firstRow="1" bandRow="1">
                <a:tableStyleId>{5C22544A-7EE6-4342-B048-85BDC9FD1C3A}</a:tableStyleId>
              </a:tblPr>
              <a:tblGrid>
                <a:gridCol w="1939131">
                  <a:extLst>
                    <a:ext uri="{9D8B030D-6E8A-4147-A177-3AD203B41FA5}">
                      <a16:colId xmlns:a16="http://schemas.microsoft.com/office/drawing/2014/main" val="2019751268"/>
                    </a:ext>
                  </a:extLst>
                </a:gridCol>
                <a:gridCol w="1939131">
                  <a:extLst>
                    <a:ext uri="{9D8B030D-6E8A-4147-A177-3AD203B41FA5}">
                      <a16:colId xmlns:a16="http://schemas.microsoft.com/office/drawing/2014/main" val="1999647376"/>
                    </a:ext>
                  </a:extLst>
                </a:gridCol>
                <a:gridCol w="1939131">
                  <a:extLst>
                    <a:ext uri="{9D8B030D-6E8A-4147-A177-3AD203B41FA5}">
                      <a16:colId xmlns:a16="http://schemas.microsoft.com/office/drawing/2014/main" val="238189758"/>
                    </a:ext>
                  </a:extLst>
                </a:gridCol>
                <a:gridCol w="1939131">
                  <a:extLst>
                    <a:ext uri="{9D8B030D-6E8A-4147-A177-3AD203B41FA5}">
                      <a16:colId xmlns:a16="http://schemas.microsoft.com/office/drawing/2014/main" val="3432886394"/>
                    </a:ext>
                  </a:extLst>
                </a:gridCol>
              </a:tblGrid>
              <a:tr h="370840">
                <a:tc>
                  <a:txBody>
                    <a:bodyPr/>
                    <a:lstStyle/>
                    <a:p>
                      <a:r>
                        <a:rPr lang="en-US" dirty="0"/>
                        <a:t>Plant Species</a:t>
                      </a:r>
                    </a:p>
                  </a:txBody>
                  <a:tcPr/>
                </a:tc>
                <a:tc>
                  <a:txBody>
                    <a:bodyPr/>
                    <a:lstStyle/>
                    <a:p>
                      <a:r>
                        <a:rPr lang="en-US" dirty="0"/>
                        <a:t>Allowable % production by species in Reference Community (from ESD)</a:t>
                      </a:r>
                    </a:p>
                  </a:txBody>
                  <a:tcPr/>
                </a:tc>
                <a:tc>
                  <a:txBody>
                    <a:bodyPr/>
                    <a:lstStyle/>
                    <a:p>
                      <a:r>
                        <a:rPr lang="en-US" dirty="0"/>
                        <a:t>% production by species on site (from Dry Weight Rank or other estimate)</a:t>
                      </a:r>
                    </a:p>
                  </a:txBody>
                  <a:tcPr/>
                </a:tc>
                <a:tc>
                  <a:txBody>
                    <a:bodyPr/>
                    <a:lstStyle/>
                    <a:p>
                      <a:r>
                        <a:rPr lang="en-US" dirty="0"/>
                        <a:t>Allowable Percentage</a:t>
                      </a:r>
                    </a:p>
                  </a:txBody>
                  <a:tcPr/>
                </a:tc>
                <a:extLst>
                  <a:ext uri="{0D108BD9-81ED-4DB2-BD59-A6C34878D82A}">
                    <a16:rowId xmlns:a16="http://schemas.microsoft.com/office/drawing/2014/main" val="1972460741"/>
                  </a:ext>
                </a:extLst>
              </a:tr>
              <a:tr h="370840">
                <a:tc>
                  <a:txBody>
                    <a:bodyPr/>
                    <a:lstStyle/>
                    <a:p>
                      <a:r>
                        <a:rPr lang="en-US" dirty="0"/>
                        <a:t>Big Bluestem</a:t>
                      </a:r>
                    </a:p>
                  </a:txBody>
                  <a:tcPr/>
                </a:tc>
                <a:tc>
                  <a:txBody>
                    <a:bodyPr/>
                    <a:lstStyle/>
                    <a:p>
                      <a:r>
                        <a:rPr lang="en-US" dirty="0">
                          <a:highlight>
                            <a:srgbClr val="FFFF00"/>
                          </a:highlight>
                        </a:rPr>
                        <a:t>25</a:t>
                      </a:r>
                    </a:p>
                  </a:txBody>
                  <a:tcPr/>
                </a:tc>
                <a:tc>
                  <a:txBody>
                    <a:bodyPr/>
                    <a:lstStyle/>
                    <a:p>
                      <a:r>
                        <a:rPr lang="en-US" dirty="0"/>
                        <a:t>30</a:t>
                      </a:r>
                    </a:p>
                  </a:txBody>
                  <a:tcPr/>
                </a:tc>
                <a:tc>
                  <a:txBody>
                    <a:bodyPr/>
                    <a:lstStyle/>
                    <a:p>
                      <a:r>
                        <a:rPr lang="en-US" dirty="0"/>
                        <a:t>25</a:t>
                      </a:r>
                    </a:p>
                  </a:txBody>
                  <a:tcPr/>
                </a:tc>
                <a:extLst>
                  <a:ext uri="{0D108BD9-81ED-4DB2-BD59-A6C34878D82A}">
                    <a16:rowId xmlns:a16="http://schemas.microsoft.com/office/drawing/2014/main" val="1074446715"/>
                  </a:ext>
                </a:extLst>
              </a:tr>
              <a:tr h="370840">
                <a:tc>
                  <a:txBody>
                    <a:bodyPr/>
                    <a:lstStyle/>
                    <a:p>
                      <a:r>
                        <a:rPr lang="en-US" dirty="0"/>
                        <a:t>Little Bluestem</a:t>
                      </a:r>
                    </a:p>
                  </a:txBody>
                  <a:tcPr/>
                </a:tc>
                <a:tc>
                  <a:txBody>
                    <a:bodyPr/>
                    <a:lstStyle/>
                    <a:p>
                      <a:r>
                        <a:rPr lang="en-US" dirty="0"/>
                        <a:t>20</a:t>
                      </a:r>
                    </a:p>
                  </a:txBody>
                  <a:tcPr/>
                </a:tc>
                <a:tc>
                  <a:txBody>
                    <a:bodyPr/>
                    <a:lstStyle/>
                    <a:p>
                      <a:r>
                        <a:rPr lang="en-US" dirty="0">
                          <a:highlight>
                            <a:srgbClr val="FFFF00"/>
                          </a:highlight>
                        </a:rPr>
                        <a:t>15</a:t>
                      </a:r>
                    </a:p>
                  </a:txBody>
                  <a:tcPr/>
                </a:tc>
                <a:tc>
                  <a:txBody>
                    <a:bodyPr/>
                    <a:lstStyle/>
                    <a:p>
                      <a:r>
                        <a:rPr lang="en-US" dirty="0"/>
                        <a:t>15</a:t>
                      </a:r>
                    </a:p>
                  </a:txBody>
                  <a:tcPr/>
                </a:tc>
                <a:extLst>
                  <a:ext uri="{0D108BD9-81ED-4DB2-BD59-A6C34878D82A}">
                    <a16:rowId xmlns:a16="http://schemas.microsoft.com/office/drawing/2014/main" val="4133765225"/>
                  </a:ext>
                </a:extLst>
              </a:tr>
              <a:tr h="370840">
                <a:tc>
                  <a:txBody>
                    <a:bodyPr/>
                    <a:lstStyle/>
                    <a:p>
                      <a:r>
                        <a:rPr lang="en-US" dirty="0" err="1"/>
                        <a:t>Sideoats</a:t>
                      </a:r>
                      <a:r>
                        <a:rPr lang="en-US" dirty="0"/>
                        <a:t> </a:t>
                      </a:r>
                      <a:r>
                        <a:rPr lang="en-US" dirty="0" err="1"/>
                        <a:t>Grama</a:t>
                      </a:r>
                      <a:endParaRPr lang="en-US" dirty="0"/>
                    </a:p>
                  </a:txBody>
                  <a:tcPr/>
                </a:tc>
                <a:tc>
                  <a:txBody>
                    <a:bodyPr/>
                    <a:lstStyle/>
                    <a:p>
                      <a:r>
                        <a:rPr lang="en-US" dirty="0">
                          <a:highlight>
                            <a:srgbClr val="FFFF00"/>
                          </a:highlight>
                        </a:rPr>
                        <a:t>20</a:t>
                      </a:r>
                    </a:p>
                  </a:txBody>
                  <a:tcPr/>
                </a:tc>
                <a:tc>
                  <a:txBody>
                    <a:bodyPr/>
                    <a:lstStyle/>
                    <a:p>
                      <a:r>
                        <a:rPr lang="en-US" dirty="0"/>
                        <a:t>30</a:t>
                      </a:r>
                    </a:p>
                  </a:txBody>
                  <a:tcPr/>
                </a:tc>
                <a:tc>
                  <a:txBody>
                    <a:bodyPr/>
                    <a:lstStyle/>
                    <a:p>
                      <a:r>
                        <a:rPr lang="en-US" dirty="0"/>
                        <a:t>20</a:t>
                      </a:r>
                    </a:p>
                  </a:txBody>
                  <a:tcPr/>
                </a:tc>
                <a:extLst>
                  <a:ext uri="{0D108BD9-81ED-4DB2-BD59-A6C34878D82A}">
                    <a16:rowId xmlns:a16="http://schemas.microsoft.com/office/drawing/2014/main" val="285046532"/>
                  </a:ext>
                </a:extLst>
              </a:tr>
              <a:tr h="370840">
                <a:tc>
                  <a:txBody>
                    <a:bodyPr/>
                    <a:lstStyle/>
                    <a:p>
                      <a:r>
                        <a:rPr lang="en-US" dirty="0"/>
                        <a:t>Plains Muhly</a:t>
                      </a:r>
                    </a:p>
                  </a:txBody>
                  <a:tcPr/>
                </a:tc>
                <a:tc>
                  <a:txBody>
                    <a:bodyPr/>
                    <a:lstStyle/>
                    <a:p>
                      <a:r>
                        <a:rPr lang="en-US" dirty="0"/>
                        <a:t>5</a:t>
                      </a:r>
                    </a:p>
                  </a:txBody>
                  <a:tcPr/>
                </a:tc>
                <a:tc>
                  <a:txBody>
                    <a:bodyPr/>
                    <a:lstStyle/>
                    <a:p>
                      <a:r>
                        <a:rPr lang="en-US" dirty="0">
                          <a:highlight>
                            <a:srgbClr val="FFFF00"/>
                          </a:highlight>
                        </a:rPr>
                        <a:t>2</a:t>
                      </a:r>
                    </a:p>
                  </a:txBody>
                  <a:tcPr/>
                </a:tc>
                <a:tc>
                  <a:txBody>
                    <a:bodyPr/>
                    <a:lstStyle/>
                    <a:p>
                      <a:r>
                        <a:rPr lang="en-US" dirty="0"/>
                        <a:t>2</a:t>
                      </a:r>
                    </a:p>
                  </a:txBody>
                  <a:tcPr/>
                </a:tc>
                <a:extLst>
                  <a:ext uri="{0D108BD9-81ED-4DB2-BD59-A6C34878D82A}">
                    <a16:rowId xmlns:a16="http://schemas.microsoft.com/office/drawing/2014/main" val="388515778"/>
                  </a:ext>
                </a:extLst>
              </a:tr>
              <a:tr h="370840">
                <a:tc>
                  <a:txBody>
                    <a:bodyPr/>
                    <a:lstStyle/>
                    <a:p>
                      <a:r>
                        <a:rPr lang="en-US" dirty="0"/>
                        <a:t>Western Wheatgrass</a:t>
                      </a:r>
                    </a:p>
                  </a:txBody>
                  <a:tcPr/>
                </a:tc>
                <a:tc>
                  <a:txBody>
                    <a:bodyPr/>
                    <a:lstStyle/>
                    <a:p>
                      <a:r>
                        <a:rPr lang="en-US" dirty="0"/>
                        <a:t>10</a:t>
                      </a:r>
                    </a:p>
                  </a:txBody>
                  <a:tcPr/>
                </a:tc>
                <a:tc>
                  <a:txBody>
                    <a:bodyPr/>
                    <a:lstStyle/>
                    <a:p>
                      <a:r>
                        <a:rPr lang="en-US" dirty="0">
                          <a:highlight>
                            <a:srgbClr val="FFFF00"/>
                          </a:highlight>
                        </a:rPr>
                        <a:t>5</a:t>
                      </a:r>
                    </a:p>
                  </a:txBody>
                  <a:tcPr/>
                </a:tc>
                <a:tc>
                  <a:txBody>
                    <a:bodyPr/>
                    <a:lstStyle/>
                    <a:p>
                      <a:r>
                        <a:rPr lang="en-US" dirty="0"/>
                        <a:t>5</a:t>
                      </a:r>
                    </a:p>
                  </a:txBody>
                  <a:tcPr/>
                </a:tc>
                <a:extLst>
                  <a:ext uri="{0D108BD9-81ED-4DB2-BD59-A6C34878D82A}">
                    <a16:rowId xmlns:a16="http://schemas.microsoft.com/office/drawing/2014/main" val="2866806229"/>
                  </a:ext>
                </a:extLst>
              </a:tr>
              <a:tr h="370840">
                <a:tc>
                  <a:txBody>
                    <a:bodyPr/>
                    <a:lstStyle/>
                    <a:p>
                      <a:r>
                        <a:rPr lang="en-US" dirty="0"/>
                        <a:t>Blue </a:t>
                      </a:r>
                      <a:r>
                        <a:rPr lang="en-US" dirty="0" err="1"/>
                        <a:t>Grama</a:t>
                      </a:r>
                      <a:endParaRPr lang="en-US" dirty="0"/>
                    </a:p>
                  </a:txBody>
                  <a:tcPr/>
                </a:tc>
                <a:tc>
                  <a:txBody>
                    <a:bodyPr/>
                    <a:lstStyle/>
                    <a:p>
                      <a:r>
                        <a:rPr lang="en-US" dirty="0"/>
                        <a:t>25</a:t>
                      </a:r>
                    </a:p>
                  </a:txBody>
                  <a:tcPr/>
                </a:tc>
                <a:tc>
                  <a:txBody>
                    <a:bodyPr/>
                    <a:lstStyle/>
                    <a:p>
                      <a:r>
                        <a:rPr lang="en-US" dirty="0">
                          <a:highlight>
                            <a:srgbClr val="FFFF00"/>
                          </a:highlight>
                        </a:rPr>
                        <a:t>5</a:t>
                      </a:r>
                    </a:p>
                  </a:txBody>
                  <a:tcPr/>
                </a:tc>
                <a:tc>
                  <a:txBody>
                    <a:bodyPr/>
                    <a:lstStyle/>
                    <a:p>
                      <a:r>
                        <a:rPr lang="en-US" dirty="0"/>
                        <a:t>5</a:t>
                      </a:r>
                    </a:p>
                  </a:txBody>
                  <a:tcPr/>
                </a:tc>
                <a:extLst>
                  <a:ext uri="{0D108BD9-81ED-4DB2-BD59-A6C34878D82A}">
                    <a16:rowId xmlns:a16="http://schemas.microsoft.com/office/drawing/2014/main" val="3614443466"/>
                  </a:ext>
                </a:extLst>
              </a:tr>
              <a:tr h="370840">
                <a:tc>
                  <a:txBody>
                    <a:bodyPr/>
                    <a:lstStyle/>
                    <a:p>
                      <a:r>
                        <a:rPr lang="en-US" dirty="0" err="1"/>
                        <a:t>Threadleaf</a:t>
                      </a:r>
                      <a:r>
                        <a:rPr lang="en-US" dirty="0"/>
                        <a:t> Sedge</a:t>
                      </a:r>
                    </a:p>
                  </a:txBody>
                  <a:tcPr/>
                </a:tc>
                <a:tc>
                  <a:txBody>
                    <a:bodyPr/>
                    <a:lstStyle/>
                    <a:p>
                      <a:r>
                        <a:rPr lang="en-US" dirty="0">
                          <a:highlight>
                            <a:srgbClr val="FFFF00"/>
                          </a:highlight>
                        </a:rPr>
                        <a:t>5</a:t>
                      </a:r>
                    </a:p>
                  </a:txBody>
                  <a:tcPr/>
                </a:tc>
                <a:tc>
                  <a:txBody>
                    <a:bodyPr/>
                    <a:lstStyle/>
                    <a:p>
                      <a:r>
                        <a:rPr lang="en-US" dirty="0"/>
                        <a:t>10</a:t>
                      </a:r>
                    </a:p>
                  </a:txBody>
                  <a:tcPr/>
                </a:tc>
                <a:tc>
                  <a:txBody>
                    <a:bodyPr/>
                    <a:lstStyle/>
                    <a:p>
                      <a:r>
                        <a:rPr lang="en-US" dirty="0"/>
                        <a:t>5</a:t>
                      </a:r>
                    </a:p>
                  </a:txBody>
                  <a:tcPr/>
                </a:tc>
                <a:extLst>
                  <a:ext uri="{0D108BD9-81ED-4DB2-BD59-A6C34878D82A}">
                    <a16:rowId xmlns:a16="http://schemas.microsoft.com/office/drawing/2014/main" val="3375790213"/>
                  </a:ext>
                </a:extLst>
              </a:tr>
              <a:tr h="148590">
                <a:tc>
                  <a:txBody>
                    <a:bodyPr/>
                    <a:lstStyle/>
                    <a:p>
                      <a:r>
                        <a:rPr lang="en-US" dirty="0"/>
                        <a:t>Perennial Forbs</a:t>
                      </a:r>
                    </a:p>
                  </a:txBody>
                  <a:tcPr/>
                </a:tc>
                <a:tc>
                  <a:txBody>
                    <a:bodyPr/>
                    <a:lstStyle/>
                    <a:p>
                      <a:r>
                        <a:rPr lang="en-US" dirty="0"/>
                        <a:t>5</a:t>
                      </a:r>
                    </a:p>
                  </a:txBody>
                  <a:tcPr/>
                </a:tc>
                <a:tc>
                  <a:txBody>
                    <a:bodyPr/>
                    <a:lstStyle/>
                    <a:p>
                      <a:r>
                        <a:rPr lang="en-US" dirty="0">
                          <a:highlight>
                            <a:srgbClr val="FFFF00"/>
                          </a:highlight>
                        </a:rPr>
                        <a:t>3</a:t>
                      </a:r>
                    </a:p>
                  </a:txBody>
                  <a:tcPr/>
                </a:tc>
                <a:tc>
                  <a:txBody>
                    <a:bodyPr/>
                    <a:lstStyle/>
                    <a:p>
                      <a:r>
                        <a:rPr lang="en-US" dirty="0"/>
                        <a:t>3</a:t>
                      </a:r>
                    </a:p>
                  </a:txBody>
                  <a:tcPr/>
                </a:tc>
                <a:extLst>
                  <a:ext uri="{0D108BD9-81ED-4DB2-BD59-A6C34878D82A}">
                    <a16:rowId xmlns:a16="http://schemas.microsoft.com/office/drawing/2014/main" val="3041409449"/>
                  </a:ext>
                </a:extLst>
              </a:tr>
              <a:tr h="0">
                <a:tc gridSpan="2">
                  <a:txBody>
                    <a:bodyPr/>
                    <a:lstStyle/>
                    <a:p>
                      <a:pPr algn="r"/>
                      <a:r>
                        <a:rPr lang="en-US" dirty="0"/>
                        <a:t>TOTAL </a:t>
                      </a:r>
                    </a:p>
                  </a:txBody>
                  <a:tcPr/>
                </a:tc>
                <a:tc hMerge="1">
                  <a:txBody>
                    <a:bodyPr/>
                    <a:lstStyle/>
                    <a:p>
                      <a:endParaRPr lang="en-US" dirty="0"/>
                    </a:p>
                  </a:txBody>
                  <a:tcPr/>
                </a:tc>
                <a:tc>
                  <a:txBody>
                    <a:bodyPr/>
                    <a:lstStyle/>
                    <a:p>
                      <a:r>
                        <a:rPr lang="en-US" dirty="0"/>
                        <a:t>100</a:t>
                      </a:r>
                    </a:p>
                  </a:txBody>
                  <a:tcPr/>
                </a:tc>
                <a:tc>
                  <a:txBody>
                    <a:bodyPr/>
                    <a:lstStyle/>
                    <a:p>
                      <a:r>
                        <a:rPr lang="en-US" dirty="0"/>
                        <a:t>80</a:t>
                      </a:r>
                    </a:p>
                  </a:txBody>
                  <a:tcPr/>
                </a:tc>
                <a:extLst>
                  <a:ext uri="{0D108BD9-81ED-4DB2-BD59-A6C34878D82A}">
                    <a16:rowId xmlns:a16="http://schemas.microsoft.com/office/drawing/2014/main" val="1796630066"/>
                  </a:ext>
                </a:extLst>
              </a:tr>
            </a:tbl>
          </a:graphicData>
        </a:graphic>
      </p:graphicFrame>
      <p:sp>
        <p:nvSpPr>
          <p:cNvPr id="5" name="TextBox 4">
            <a:extLst>
              <a:ext uri="{FF2B5EF4-FFF2-40B4-BE49-F238E27FC236}">
                <a16:creationId xmlns:a16="http://schemas.microsoft.com/office/drawing/2014/main" id="{26A2849C-4201-4513-95BE-C07C632E8D93}"/>
              </a:ext>
            </a:extLst>
          </p:cNvPr>
          <p:cNvSpPr txBox="1"/>
          <p:nvPr/>
        </p:nvSpPr>
        <p:spPr>
          <a:xfrm>
            <a:off x="876106" y="5313055"/>
            <a:ext cx="7391400" cy="584775"/>
          </a:xfrm>
          <a:prstGeom prst="rect">
            <a:avLst/>
          </a:prstGeom>
          <a:noFill/>
        </p:spPr>
        <p:txBody>
          <a:bodyPr wrap="square" rtlCol="0">
            <a:spAutoFit/>
          </a:bodyPr>
          <a:lstStyle/>
          <a:p>
            <a:pPr algn="ctr"/>
            <a:r>
              <a:rPr lang="en-US" sz="1600" dirty="0"/>
              <a:t>The allowable percentage for a given species is the lower of the allowable or actual.</a:t>
            </a:r>
          </a:p>
          <a:p>
            <a:pPr algn="ctr"/>
            <a:r>
              <a:rPr lang="en-US" sz="1600" dirty="0"/>
              <a:t>Similarity Index is 64%.  </a:t>
            </a:r>
          </a:p>
        </p:txBody>
      </p:sp>
    </p:spTree>
    <p:extLst>
      <p:ext uri="{BB962C8B-B14F-4D97-AF65-F5344CB8AC3E}">
        <p14:creationId xmlns:p14="http://schemas.microsoft.com/office/powerpoint/2010/main" val="10855722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3D18-CFAE-4EE3-BF67-11D4B481D375}"/>
              </a:ext>
            </a:extLst>
          </p:cNvPr>
          <p:cNvSpPr>
            <a:spLocks noGrp="1"/>
          </p:cNvSpPr>
          <p:nvPr>
            <p:ph type="title"/>
          </p:nvPr>
        </p:nvSpPr>
        <p:spPr>
          <a:xfrm>
            <a:off x="1028700" y="303878"/>
            <a:ext cx="7200900" cy="763843"/>
          </a:xfrm>
        </p:spPr>
        <p:txBody>
          <a:bodyPr>
            <a:normAutofit/>
          </a:bodyPr>
          <a:lstStyle/>
          <a:p>
            <a:r>
              <a:rPr lang="en-US" dirty="0"/>
              <a:t>Activities and References</a:t>
            </a:r>
          </a:p>
        </p:txBody>
      </p:sp>
      <p:sp>
        <p:nvSpPr>
          <p:cNvPr id="6" name="Text Placeholder 5">
            <a:extLst>
              <a:ext uri="{FF2B5EF4-FFF2-40B4-BE49-F238E27FC236}">
                <a16:creationId xmlns:a16="http://schemas.microsoft.com/office/drawing/2014/main" id="{CD8F65C4-7F25-45DF-84EC-392CB77CC542}"/>
              </a:ext>
            </a:extLst>
          </p:cNvPr>
          <p:cNvSpPr>
            <a:spLocks noGrp="1"/>
          </p:cNvSpPr>
          <p:nvPr>
            <p:ph type="body" idx="1"/>
          </p:nvPr>
        </p:nvSpPr>
        <p:spPr>
          <a:xfrm>
            <a:off x="1091220" y="1118475"/>
            <a:ext cx="3335840" cy="531972"/>
          </a:xfrm>
        </p:spPr>
        <p:txBody>
          <a:bodyPr/>
          <a:lstStyle/>
          <a:p>
            <a:r>
              <a:rPr lang="en-US" dirty="0"/>
              <a:t>Activities</a:t>
            </a:r>
          </a:p>
        </p:txBody>
      </p:sp>
      <p:sp>
        <p:nvSpPr>
          <p:cNvPr id="3" name="Content Placeholder 2">
            <a:extLst>
              <a:ext uri="{FF2B5EF4-FFF2-40B4-BE49-F238E27FC236}">
                <a16:creationId xmlns:a16="http://schemas.microsoft.com/office/drawing/2014/main" id="{C3DBC33D-D2E4-4456-9AA1-C5F22840E160}"/>
              </a:ext>
            </a:extLst>
          </p:cNvPr>
          <p:cNvSpPr>
            <a:spLocks noGrp="1"/>
          </p:cNvSpPr>
          <p:nvPr>
            <p:ph sz="half" idx="2"/>
          </p:nvPr>
        </p:nvSpPr>
        <p:spPr/>
        <p:txBody>
          <a:bodyPr>
            <a:normAutofit/>
          </a:bodyPr>
          <a:lstStyle/>
          <a:p>
            <a:endParaRPr lang="en-US" sz="1900" dirty="0"/>
          </a:p>
          <a:p>
            <a:pPr marL="0" indent="0">
              <a:buNone/>
            </a:pPr>
            <a:endParaRPr lang="en-US" sz="1900" dirty="0"/>
          </a:p>
          <a:p>
            <a:pPr marL="0" indent="0">
              <a:buNone/>
            </a:pPr>
            <a:endParaRPr lang="en-US" sz="1900" b="1" dirty="0"/>
          </a:p>
          <a:p>
            <a:pPr marL="0" indent="0">
              <a:buNone/>
            </a:pPr>
            <a:endParaRPr lang="en-US" sz="1900" dirty="0"/>
          </a:p>
          <a:p>
            <a:pPr marL="0" indent="0">
              <a:buNone/>
            </a:pPr>
            <a:endParaRPr lang="en-US" sz="1900" dirty="0"/>
          </a:p>
          <a:p>
            <a:pPr marL="0" indent="-457200">
              <a:buFont typeface="Courier New" panose="02070309020205020404" pitchFamily="49" charset="0"/>
              <a:buChar char="o"/>
            </a:pPr>
            <a:endParaRPr lang="en-US" sz="1900" dirty="0"/>
          </a:p>
          <a:p>
            <a:pPr marL="0" indent="-457200">
              <a:buFont typeface="Courier New" panose="02070309020205020404" pitchFamily="49" charset="0"/>
              <a:buChar char="o"/>
            </a:pPr>
            <a:endParaRPr lang="en-US" sz="1900" dirty="0"/>
          </a:p>
          <a:p>
            <a:pPr marL="0" indent="0">
              <a:buNone/>
            </a:pPr>
            <a:endParaRPr lang="en-US" sz="1900" dirty="0"/>
          </a:p>
          <a:p>
            <a:endParaRPr lang="en-US" sz="1900" dirty="0"/>
          </a:p>
          <a:p>
            <a:endParaRPr lang="en-US" sz="1900" dirty="0"/>
          </a:p>
          <a:p>
            <a:pPr marL="0" indent="0">
              <a:buNone/>
            </a:pPr>
            <a:endParaRPr lang="en-US" sz="1900" dirty="0"/>
          </a:p>
        </p:txBody>
      </p:sp>
      <p:sp>
        <p:nvSpPr>
          <p:cNvPr id="7" name="Text Placeholder 6">
            <a:extLst>
              <a:ext uri="{FF2B5EF4-FFF2-40B4-BE49-F238E27FC236}">
                <a16:creationId xmlns:a16="http://schemas.microsoft.com/office/drawing/2014/main" id="{1A9AB87C-3328-47CC-8DC7-3572393729D2}"/>
              </a:ext>
            </a:extLst>
          </p:cNvPr>
          <p:cNvSpPr>
            <a:spLocks noGrp="1"/>
          </p:cNvSpPr>
          <p:nvPr>
            <p:ph type="body" sz="quarter" idx="3"/>
          </p:nvPr>
        </p:nvSpPr>
        <p:spPr>
          <a:xfrm>
            <a:off x="4848200" y="1118476"/>
            <a:ext cx="3335840" cy="531972"/>
          </a:xfrm>
        </p:spPr>
        <p:txBody>
          <a:bodyPr/>
          <a:lstStyle/>
          <a:p>
            <a:endParaRPr lang="en-US" dirty="0"/>
          </a:p>
          <a:p>
            <a:r>
              <a:rPr lang="en-US" dirty="0"/>
              <a:t>References</a:t>
            </a:r>
          </a:p>
        </p:txBody>
      </p:sp>
      <p:sp>
        <p:nvSpPr>
          <p:cNvPr id="4" name="Content Placeholder 3">
            <a:extLst>
              <a:ext uri="{FF2B5EF4-FFF2-40B4-BE49-F238E27FC236}">
                <a16:creationId xmlns:a16="http://schemas.microsoft.com/office/drawing/2014/main" id="{B81A58C9-8C54-4EB5-A0AD-3A9ABBCE4C34}"/>
              </a:ext>
            </a:extLst>
          </p:cNvPr>
          <p:cNvSpPr>
            <a:spLocks noGrp="1"/>
          </p:cNvSpPr>
          <p:nvPr>
            <p:ph sz="quarter" idx="4"/>
          </p:nvPr>
        </p:nvSpPr>
        <p:spPr>
          <a:xfrm>
            <a:off x="4851553" y="1904094"/>
            <a:ext cx="3869240" cy="4071889"/>
          </a:xfrm>
        </p:spPr>
        <p:txBody>
          <a:bodyPr>
            <a:normAutofit/>
          </a:bodyPr>
          <a:lstStyle/>
          <a:p>
            <a:pPr>
              <a:spcBef>
                <a:spcPts val="0"/>
              </a:spcBef>
            </a:pPr>
            <a:r>
              <a:rPr lang="en-US" dirty="0">
                <a:hlinkClick r:id="rId2"/>
              </a:rPr>
              <a:t>Sampling Vegetation Attributes</a:t>
            </a:r>
            <a:endParaRPr lang="en-US" dirty="0"/>
          </a:p>
          <a:p>
            <a:pPr marL="0" indent="0">
              <a:spcBef>
                <a:spcPts val="0"/>
              </a:spcBef>
              <a:buNone/>
            </a:pPr>
            <a:r>
              <a:rPr lang="en-US" dirty="0"/>
              <a:t>Interagency Technical Reference, CES, USDA, BLM</a:t>
            </a:r>
          </a:p>
          <a:p>
            <a:pPr marL="0" indent="0">
              <a:spcBef>
                <a:spcPts val="0"/>
              </a:spcBef>
              <a:buNone/>
            </a:pPr>
            <a:endParaRPr lang="en-US" dirty="0"/>
          </a:p>
          <a:p>
            <a:pPr>
              <a:spcBef>
                <a:spcPts val="0"/>
              </a:spcBef>
              <a:buFont typeface="Wingdings" panose="05000000000000000000" pitchFamily="2" charset="2"/>
              <a:buChar char="§"/>
            </a:pPr>
            <a:r>
              <a:rPr lang="en-US" dirty="0">
                <a:hlinkClick r:id="rId3"/>
              </a:rPr>
              <a:t>Monitoring Manual for Grassland, Shrubland, and Savanna Ecosystems Volume 1: Quick Start</a:t>
            </a:r>
            <a:endParaRPr lang="en-US" dirty="0"/>
          </a:p>
          <a:p>
            <a:pPr>
              <a:spcBef>
                <a:spcPts val="0"/>
              </a:spcBef>
              <a:buFont typeface="Wingdings" panose="05000000000000000000" pitchFamily="2" charset="2"/>
              <a:buChar char="§"/>
            </a:pPr>
            <a:r>
              <a:rPr lang="en-US" dirty="0">
                <a:hlinkClick r:id="rId4"/>
              </a:rPr>
              <a:t>Monitoring Manual for Grassland, Shrubland, and Savanna Ecosystems Volume II</a:t>
            </a:r>
            <a:endParaRPr lang="en-US" dirty="0"/>
          </a:p>
          <a:p>
            <a:pPr marL="0" indent="0">
              <a:spcBef>
                <a:spcPts val="0"/>
              </a:spcBef>
              <a:buNone/>
            </a:pPr>
            <a:endParaRPr lang="en-US" dirty="0"/>
          </a:p>
        </p:txBody>
      </p:sp>
      <p:sp>
        <p:nvSpPr>
          <p:cNvPr id="5" name="Content Placeholder 3">
            <a:extLst>
              <a:ext uri="{FF2B5EF4-FFF2-40B4-BE49-F238E27FC236}">
                <a16:creationId xmlns:a16="http://schemas.microsoft.com/office/drawing/2014/main" id="{B81A58C9-8C54-4EB5-A0AD-3A9ABBCE4C34}"/>
              </a:ext>
            </a:extLst>
          </p:cNvPr>
          <p:cNvSpPr txBox="1">
            <a:spLocks/>
          </p:cNvSpPr>
          <p:nvPr/>
        </p:nvSpPr>
        <p:spPr>
          <a:xfrm>
            <a:off x="959960" y="1828800"/>
            <a:ext cx="3467100" cy="4147183"/>
          </a:xfrm>
          <a:prstGeom prst="rect">
            <a:avLst/>
          </a:prstGeom>
        </p:spPr>
        <p:txBody>
          <a:bodyPr vert="horz" lIns="91440" tIns="45720" rIns="91440" bIns="45720" rtlCol="0">
            <a:norm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dirty="0"/>
              <a:t>Use the monitoring tools --Daubenmire frame, line point intercept, 10-pin frame, modified step point --  to measure % ground cover, % litter cover and % bare ground.</a:t>
            </a:r>
          </a:p>
          <a:p>
            <a:r>
              <a:rPr lang="en-US" dirty="0"/>
              <a:t>Use the Robel pole to measure structure of wildlife habitat.</a:t>
            </a:r>
          </a:p>
          <a:p>
            <a:r>
              <a:rPr lang="en-US" dirty="0"/>
              <a:t>Complete a plant census of an grassland area.</a:t>
            </a:r>
          </a:p>
        </p:txBody>
      </p:sp>
    </p:spTree>
    <p:extLst>
      <p:ext uri="{BB962C8B-B14F-4D97-AF65-F5344CB8AC3E}">
        <p14:creationId xmlns:p14="http://schemas.microsoft.com/office/powerpoint/2010/main" val="14844622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24E16E8-84BF-4D4C-A746-2537B1C159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4643" y="744469"/>
            <a:ext cx="8005589" cy="5349671"/>
            <a:chOff x="752858" y="744469"/>
            <a:chExt cx="10674117" cy="5349671"/>
          </a:xfrm>
        </p:grpSpPr>
        <p:sp>
          <p:nvSpPr>
            <p:cNvPr id="18" name="Freeform 6">
              <a:extLst>
                <a:ext uri="{FF2B5EF4-FFF2-40B4-BE49-F238E27FC236}">
                  <a16:creationId xmlns:a16="http://schemas.microsoft.com/office/drawing/2014/main" id="{F890A3A2-97E0-41D2-BD93-30D3DFA732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9" name="Freeform 6">
              <a:extLst>
                <a:ext uri="{FF2B5EF4-FFF2-40B4-BE49-F238E27FC236}">
                  <a16:creationId xmlns:a16="http://schemas.microsoft.com/office/drawing/2014/main" id="{718CB90A-6005-4951-84F5-70B5863EF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p:nvSpPr>
          <p:cNvPr id="2" name="Title 1">
            <a:extLst>
              <a:ext uri="{FF2B5EF4-FFF2-40B4-BE49-F238E27FC236}">
                <a16:creationId xmlns:a16="http://schemas.microsoft.com/office/drawing/2014/main" id="{4B9E7559-68B4-4049-97B6-02F38AD7DF9B}"/>
              </a:ext>
            </a:extLst>
          </p:cNvPr>
          <p:cNvSpPr>
            <a:spLocks noGrp="1"/>
          </p:cNvSpPr>
          <p:nvPr>
            <p:ph type="title"/>
          </p:nvPr>
        </p:nvSpPr>
        <p:spPr>
          <a:xfrm>
            <a:off x="564643" y="4736961"/>
            <a:ext cx="8040514" cy="936769"/>
          </a:xfrm>
        </p:spPr>
        <p:txBody>
          <a:bodyPr vert="horz" lIns="91440" tIns="45720" rIns="91440" bIns="45720" rtlCol="0" anchor="b">
            <a:normAutofit/>
          </a:bodyPr>
          <a:lstStyle/>
          <a:p>
            <a:pPr algn="ctr" defTabSz="914400"/>
            <a:r>
              <a:rPr lang="en-US" sz="4200" cap="all" dirty="0"/>
              <a:t>End of Lesson Twenty</a:t>
            </a:r>
          </a:p>
        </p:txBody>
      </p:sp>
      <p:sp>
        <p:nvSpPr>
          <p:cNvPr id="23" name="Freeform: Shape 22">
            <a:extLst>
              <a:ext uri="{FF2B5EF4-FFF2-40B4-BE49-F238E27FC236}">
                <a16:creationId xmlns:a16="http://schemas.microsoft.com/office/drawing/2014/main" id="{0F30CCEB-94C4-4F72-BA5A-9CEA85302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326202" y="4446551"/>
            <a:ext cx="1467878" cy="1103687"/>
          </a:xfrm>
          <a:custGeom>
            <a:avLst/>
            <a:gdLst>
              <a:gd name="connsiteX0" fmla="*/ 2017702 w 2017702"/>
              <a:gd name="connsiteY0" fmla="*/ 1137821 h 1137821"/>
              <a:gd name="connsiteX1" fmla="*/ 404 w 2017702"/>
              <a:gd name="connsiteY1" fmla="*/ 1137821 h 1137821"/>
              <a:gd name="connsiteX2" fmla="*/ 0 w 2017702"/>
              <a:gd name="connsiteY2" fmla="*/ 900216 h 1137821"/>
              <a:gd name="connsiteX3" fmla="*/ 1767759 w 2017702"/>
              <a:gd name="connsiteY3" fmla="*/ 901031 h 1137821"/>
              <a:gd name="connsiteX4" fmla="*/ 1767759 w 2017702"/>
              <a:gd name="connsiteY4" fmla="*/ 0 h 1137821"/>
              <a:gd name="connsiteX5" fmla="*/ 2017702 w 2017702"/>
              <a:gd name="connsiteY5" fmla="*/ 0 h 113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702" h="1137821">
                <a:moveTo>
                  <a:pt x="2017702" y="1137821"/>
                </a:moveTo>
                <a:lnTo>
                  <a:pt x="404" y="1137821"/>
                </a:lnTo>
                <a:cubicBezTo>
                  <a:pt x="-404" y="1055814"/>
                  <a:pt x="807" y="982224"/>
                  <a:pt x="0" y="900216"/>
                </a:cubicBezTo>
                <a:lnTo>
                  <a:pt x="1767759" y="901031"/>
                </a:lnTo>
                <a:lnTo>
                  <a:pt x="1767759" y="0"/>
                </a:lnTo>
                <a:lnTo>
                  <a:pt x="2017702" y="0"/>
                </a:lnTo>
                <a:close/>
              </a:path>
            </a:pathLst>
          </a:custGeom>
          <a:solidFill>
            <a:schemeClr val="tx2">
              <a:alpha val="80000"/>
            </a:schemeClr>
          </a:solidFill>
          <a:ln w="0">
            <a:noFill/>
            <a:prstDash val="solid"/>
            <a:round/>
            <a:headEnd/>
            <a:tailEnd/>
          </a:ln>
        </p:spPr>
      </p:sp>
      <p:sp>
        <p:nvSpPr>
          <p:cNvPr id="25" name="Freeform: Shape 24">
            <a:extLst>
              <a:ext uri="{FF2B5EF4-FFF2-40B4-BE49-F238E27FC236}">
                <a16:creationId xmlns:a16="http://schemas.microsoft.com/office/drawing/2014/main" id="{0DE1A94F-CC8B-4954-97A7-ADD4F300D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7627" y="5311230"/>
            <a:ext cx="1531699" cy="1213486"/>
          </a:xfrm>
          <a:custGeom>
            <a:avLst/>
            <a:gdLst>
              <a:gd name="connsiteX0" fmla="*/ 1844618 w 2105428"/>
              <a:gd name="connsiteY0" fmla="*/ 0 h 1251016"/>
              <a:gd name="connsiteX1" fmla="*/ 2105428 w 2105428"/>
              <a:gd name="connsiteY1" fmla="*/ 0 h 1251016"/>
              <a:gd name="connsiteX2" fmla="*/ 2105428 w 2105428"/>
              <a:gd name="connsiteY2" fmla="*/ 1251016 h 1251016"/>
              <a:gd name="connsiteX3" fmla="*/ 421 w 2105428"/>
              <a:gd name="connsiteY3" fmla="*/ 1251016 h 1251016"/>
              <a:gd name="connsiteX4" fmla="*/ 0 w 2105428"/>
              <a:gd name="connsiteY4" fmla="*/ 1003081 h 1251016"/>
              <a:gd name="connsiteX5" fmla="*/ 1844618 w 2105428"/>
              <a:gd name="connsiteY5" fmla="*/ 1003931 h 125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5428" h="1251016">
                <a:moveTo>
                  <a:pt x="1844618" y="0"/>
                </a:moveTo>
                <a:lnTo>
                  <a:pt x="2105428" y="0"/>
                </a:lnTo>
                <a:lnTo>
                  <a:pt x="2105428" y="1251016"/>
                </a:lnTo>
                <a:lnTo>
                  <a:pt x="421" y="1251016"/>
                </a:lnTo>
                <a:cubicBezTo>
                  <a:pt x="-421" y="1165443"/>
                  <a:pt x="842" y="1088654"/>
                  <a:pt x="0" y="1003081"/>
                </a:cubicBezTo>
                <a:lnTo>
                  <a:pt x="1844618" y="1003931"/>
                </a:lnTo>
                <a:close/>
              </a:path>
            </a:pathLst>
          </a:custGeom>
          <a:solidFill>
            <a:schemeClr val="tx2">
              <a:alpha val="80000"/>
            </a:schemeClr>
          </a:solidFill>
          <a:ln w="0">
            <a:noFill/>
            <a:prstDash val="solid"/>
            <a:round/>
            <a:headEnd/>
            <a:tailEnd/>
          </a:ln>
        </p:spPr>
      </p:sp>
      <p:pic>
        <p:nvPicPr>
          <p:cNvPr id="9" name="Content Placeholder 8"/>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372058" y="1208253"/>
            <a:ext cx="5029200" cy="3771901"/>
          </a:xfrm>
        </p:spPr>
      </p:pic>
    </p:spTree>
    <p:extLst>
      <p:ext uri="{BB962C8B-B14F-4D97-AF65-F5344CB8AC3E}">
        <p14:creationId xmlns:p14="http://schemas.microsoft.com/office/powerpoint/2010/main" val="259960947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351467" y="304800"/>
            <a:ext cx="4800600" cy="838200"/>
          </a:xfrm>
        </p:spPr>
        <p:txBody>
          <a:bodyPr>
            <a:normAutofit/>
          </a:bodyPr>
          <a:lstStyle/>
          <a:p>
            <a:r>
              <a:rPr lang="en-US" sz="3200" dirty="0"/>
              <a:t>Selecting Monitoring Areas</a:t>
            </a:r>
          </a:p>
        </p:txBody>
      </p:sp>
      <p:sp>
        <p:nvSpPr>
          <p:cNvPr id="3" name="Content Placeholder 2">
            <a:extLst>
              <a:ext uri="{FF2B5EF4-FFF2-40B4-BE49-F238E27FC236}">
                <a16:creationId xmlns:a16="http://schemas.microsoft.com/office/drawing/2014/main" id="{87F9F42B-170B-4CA7-BAD8-87E3D636F2B3}"/>
              </a:ext>
            </a:extLst>
          </p:cNvPr>
          <p:cNvSpPr>
            <a:spLocks noGrp="1"/>
          </p:cNvSpPr>
          <p:nvPr>
            <p:ph idx="1"/>
          </p:nvPr>
        </p:nvSpPr>
        <p:spPr>
          <a:xfrm>
            <a:off x="457200" y="990600"/>
            <a:ext cx="4345106" cy="5562600"/>
          </a:xfrm>
        </p:spPr>
        <p:txBody>
          <a:bodyPr>
            <a:normAutofit fontScale="92500" lnSpcReduction="10000"/>
          </a:bodyPr>
          <a:lstStyle/>
          <a:p>
            <a:pPr marL="0" indent="0">
              <a:buNone/>
            </a:pPr>
            <a:r>
              <a:rPr lang="en-US" sz="1400" dirty="0"/>
              <a:t>Several monitoring areas should be selected across the grazing unit.  The number and location will depend upon the size of the unit, variability of the vegetation, and the management objectives.  Monitoring sites may be key areas or critical areas.  </a:t>
            </a:r>
          </a:p>
          <a:p>
            <a:pPr marL="0" indent="0">
              <a:buNone/>
            </a:pPr>
            <a:r>
              <a:rPr lang="en-US" sz="1400" dirty="0"/>
              <a:t>Key areas represent what is happening on the majority of the unit due to management.  The soils, ecological site, plants, and topography should be similar to the majority of the land unit.  Key areas should be away from water locations, fence lines, areas where animals concentrate, and/or areas that are rarely grazed.  Key areas should be located within one ecological site and plant community.</a:t>
            </a:r>
          </a:p>
          <a:p>
            <a:pPr marL="0" indent="0">
              <a:buNone/>
            </a:pPr>
            <a:r>
              <a:rPr lang="en-US" sz="1400" dirty="0"/>
              <a:t>Critical areas are evaluated separately from the rest of the unit.  Critical areas contain special or unique areas.  A prairie chicken booming ground, a degraded riparian area, or a blowout area examples of critical areas.</a:t>
            </a:r>
            <a:r>
              <a:rPr lang="en-US" sz="1000" dirty="0"/>
              <a:t>.</a:t>
            </a:r>
          </a:p>
          <a:p>
            <a:pPr marL="0" indent="0">
              <a:buNone/>
            </a:pPr>
            <a:r>
              <a:rPr lang="en-US" sz="1400" dirty="0"/>
              <a:t>Key species within the key areas are often selected as indicators of change.  A key species can be a desirable species that is targeted for increase in the management plan or an undesirable plant that is targeted for decrease in the plan.  </a:t>
            </a:r>
          </a:p>
          <a:p>
            <a:pPr marL="0" indent="0">
              <a:buNone/>
            </a:pPr>
            <a:r>
              <a:rPr lang="en-US" sz="1400" dirty="0"/>
              <a:t>A permanent marker, such as a short steel or PVC reference post, and/or GPS coordinate should be used to identify the location of the monitoring areas.</a:t>
            </a:r>
          </a:p>
          <a:p>
            <a:pPr marL="0" indent="0">
              <a:buNone/>
            </a:pPr>
            <a:r>
              <a:rPr lang="en-US" sz="1200" i="1" dirty="0"/>
              <a:t>Photo: Clipping frame used for production monitoring.  The location was selected because it was on the dominant ecological site and plant community for the pasture being monitored.</a:t>
            </a:r>
          </a:p>
        </p:txBody>
      </p:sp>
      <p:sp>
        <p:nvSpPr>
          <p:cNvPr id="33" name="Rectangle 32">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774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F94014F3-0277-4A51-B06A-879B746F1F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745" r="3221"/>
          <a:stretch/>
        </p:blipFill>
        <p:spPr>
          <a:xfrm>
            <a:off x="5709195" y="10"/>
            <a:ext cx="3434804" cy="6857990"/>
          </a:xfrm>
          <a:prstGeom prst="rect">
            <a:avLst/>
          </a:prstGeom>
        </p:spPr>
      </p:pic>
    </p:spTree>
    <p:extLst>
      <p:ext uri="{BB962C8B-B14F-4D97-AF65-F5344CB8AC3E}">
        <p14:creationId xmlns:p14="http://schemas.microsoft.com/office/powerpoint/2010/main" val="1411842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457200" y="304800"/>
            <a:ext cx="4345106" cy="685800"/>
          </a:xfrm>
        </p:spPr>
        <p:txBody>
          <a:bodyPr>
            <a:normAutofit fontScale="90000"/>
          </a:bodyPr>
          <a:lstStyle/>
          <a:p>
            <a:pPr algn="ctr"/>
            <a:r>
              <a:rPr lang="en-US" sz="3200" dirty="0"/>
              <a:t>Vegetative Attributes Commonly Monitored</a:t>
            </a:r>
          </a:p>
        </p:txBody>
      </p:sp>
      <p:sp>
        <p:nvSpPr>
          <p:cNvPr id="3" name="Content Placeholder 2">
            <a:extLst>
              <a:ext uri="{FF2B5EF4-FFF2-40B4-BE49-F238E27FC236}">
                <a16:creationId xmlns:a16="http://schemas.microsoft.com/office/drawing/2014/main" id="{87F9F42B-170B-4CA7-BAD8-87E3D636F2B3}"/>
              </a:ext>
            </a:extLst>
          </p:cNvPr>
          <p:cNvSpPr>
            <a:spLocks noGrp="1"/>
          </p:cNvSpPr>
          <p:nvPr>
            <p:ph idx="1"/>
          </p:nvPr>
        </p:nvSpPr>
        <p:spPr>
          <a:xfrm>
            <a:off x="295131" y="1295400"/>
            <a:ext cx="4669243" cy="4876800"/>
          </a:xfrm>
        </p:spPr>
        <p:txBody>
          <a:bodyPr>
            <a:normAutofit fontScale="92500" lnSpcReduction="10000"/>
          </a:bodyPr>
          <a:lstStyle/>
          <a:p>
            <a:pPr marL="0" indent="0">
              <a:buNone/>
            </a:pPr>
            <a:r>
              <a:rPr lang="en-US" sz="1500" dirty="0"/>
              <a:t>The most appropriate monitoring methods will depend upon the desired changes to the plant community.  </a:t>
            </a:r>
          </a:p>
          <a:p>
            <a:pPr marL="0" indent="0">
              <a:buNone/>
            </a:pPr>
            <a:r>
              <a:rPr lang="en-US" sz="1500" dirty="0"/>
              <a:t>The most common items monitored in rangeland systems are:</a:t>
            </a:r>
          </a:p>
          <a:p>
            <a:pPr lvl="1">
              <a:buFont typeface="+mj-lt"/>
              <a:buAutoNum type="alphaLcPeriod"/>
            </a:pPr>
            <a:r>
              <a:rPr lang="en-US" sz="1500" i="0" dirty="0"/>
              <a:t>Frequency</a:t>
            </a:r>
          </a:p>
          <a:p>
            <a:pPr lvl="1">
              <a:buFont typeface="+mj-lt"/>
              <a:buAutoNum type="alphaLcPeriod"/>
            </a:pPr>
            <a:r>
              <a:rPr lang="en-US" sz="1500" i="0" dirty="0"/>
              <a:t>Cover</a:t>
            </a:r>
          </a:p>
          <a:p>
            <a:pPr lvl="1">
              <a:buFont typeface="+mj-lt"/>
              <a:buAutoNum type="alphaLcPeriod"/>
            </a:pPr>
            <a:r>
              <a:rPr lang="en-US" sz="1500" i="0" dirty="0"/>
              <a:t>Density</a:t>
            </a:r>
          </a:p>
          <a:p>
            <a:pPr lvl="1">
              <a:buFont typeface="+mj-lt"/>
              <a:buAutoNum type="alphaLcPeriod"/>
            </a:pPr>
            <a:r>
              <a:rPr lang="en-US" sz="1500" i="0" dirty="0"/>
              <a:t>Production</a:t>
            </a:r>
          </a:p>
          <a:p>
            <a:pPr lvl="1">
              <a:buFont typeface="+mj-lt"/>
              <a:buAutoNum type="alphaLcPeriod"/>
            </a:pPr>
            <a:r>
              <a:rPr lang="en-US" sz="1500" i="0" dirty="0"/>
              <a:t>Structure</a:t>
            </a:r>
          </a:p>
          <a:p>
            <a:pPr lvl="1">
              <a:buFont typeface="+mj-lt"/>
              <a:buAutoNum type="alphaLcPeriod"/>
            </a:pPr>
            <a:r>
              <a:rPr lang="en-US" sz="1500" i="0" dirty="0"/>
              <a:t>Composition </a:t>
            </a:r>
          </a:p>
          <a:p>
            <a:pPr marL="0" indent="0">
              <a:buNone/>
            </a:pPr>
            <a:endParaRPr lang="en-US" sz="1400" i="1" dirty="0"/>
          </a:p>
          <a:p>
            <a:pPr marL="0" indent="0">
              <a:buNone/>
            </a:pPr>
            <a:endParaRPr lang="en-US" sz="1400" i="1" dirty="0"/>
          </a:p>
          <a:p>
            <a:pPr marL="0" indent="0">
              <a:buNone/>
            </a:pPr>
            <a:endParaRPr lang="en-US" sz="700" i="1" dirty="0"/>
          </a:p>
          <a:p>
            <a:pPr marL="0" indent="0">
              <a:buNone/>
            </a:pPr>
            <a:endParaRPr lang="en-US" sz="700" i="1" dirty="0"/>
          </a:p>
          <a:p>
            <a:pPr marL="0" indent="0">
              <a:buNone/>
            </a:pPr>
            <a:endParaRPr lang="en-US" sz="700" i="1" dirty="0"/>
          </a:p>
          <a:p>
            <a:pPr marL="0" indent="0">
              <a:buNone/>
            </a:pPr>
            <a:endParaRPr lang="en-US" sz="700" i="1" dirty="0"/>
          </a:p>
          <a:p>
            <a:pPr marL="0" indent="0">
              <a:buNone/>
            </a:pPr>
            <a:r>
              <a:rPr lang="en-US" sz="1300" i="1" dirty="0"/>
              <a:t>Photo: End of season production represented by this plot is approximately 1900 pounds per acre.  Production was measured by the harvest method. </a:t>
            </a:r>
          </a:p>
        </p:txBody>
      </p:sp>
      <p:sp>
        <p:nvSpPr>
          <p:cNvPr id="40" name="Rectangle 39">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774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close up of an animal&#10;&#10;Description generated with high confidence">
            <a:extLst>
              <a:ext uri="{FF2B5EF4-FFF2-40B4-BE49-F238E27FC236}">
                <a16:creationId xmlns:a16="http://schemas.microsoft.com/office/drawing/2014/main" id="{F94014F3-0277-4A51-B06A-879B746F1F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694" r="38874" b="-1"/>
          <a:stretch/>
        </p:blipFill>
        <p:spPr>
          <a:xfrm>
            <a:off x="5709195" y="10"/>
            <a:ext cx="3434804" cy="6857990"/>
          </a:xfrm>
          <a:prstGeom prst="rect">
            <a:avLst/>
          </a:prstGeom>
        </p:spPr>
      </p:pic>
    </p:spTree>
    <p:extLst>
      <p:ext uri="{BB962C8B-B14F-4D97-AF65-F5344CB8AC3E}">
        <p14:creationId xmlns:p14="http://schemas.microsoft.com/office/powerpoint/2010/main" val="1563270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9" name="Rectangle 44">
            <a:extLst>
              <a:ext uri="{FF2B5EF4-FFF2-40B4-BE49-F238E27FC236}">
                <a16:creationId xmlns:a16="http://schemas.microsoft.com/office/drawing/2014/main" id="{9A204626-2220-4678-A939-FD94EA7B53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534309" y="359228"/>
            <a:ext cx="4469128" cy="749170"/>
          </a:xfrm>
        </p:spPr>
        <p:txBody>
          <a:bodyPr>
            <a:normAutofit/>
          </a:bodyPr>
          <a:lstStyle/>
          <a:p>
            <a:pPr algn="ctr"/>
            <a:r>
              <a:rPr lang="en-US" sz="3200" dirty="0"/>
              <a:t>Photo Monitoring</a:t>
            </a:r>
          </a:p>
        </p:txBody>
      </p:sp>
      <p:sp>
        <p:nvSpPr>
          <p:cNvPr id="3" name="Content Placeholder 2">
            <a:extLst>
              <a:ext uri="{FF2B5EF4-FFF2-40B4-BE49-F238E27FC236}">
                <a16:creationId xmlns:a16="http://schemas.microsoft.com/office/drawing/2014/main" id="{87F9F42B-170B-4CA7-BAD8-87E3D636F2B3}"/>
              </a:ext>
            </a:extLst>
          </p:cNvPr>
          <p:cNvSpPr>
            <a:spLocks noGrp="1"/>
          </p:cNvSpPr>
          <p:nvPr>
            <p:ph idx="1"/>
          </p:nvPr>
        </p:nvSpPr>
        <p:spPr>
          <a:xfrm>
            <a:off x="504099" y="1434970"/>
            <a:ext cx="4600485" cy="4191000"/>
          </a:xfrm>
        </p:spPr>
        <p:txBody>
          <a:bodyPr>
            <a:normAutofit fontScale="85000" lnSpcReduction="20000"/>
          </a:bodyPr>
          <a:lstStyle/>
          <a:p>
            <a:pPr marL="0" indent="0">
              <a:buNone/>
            </a:pPr>
            <a:r>
              <a:rPr lang="en-US" sz="1600" i="0" dirty="0"/>
              <a:t>Photo monitoring is a qualitative method to illustrate changes in the plant community  Photos taken at key areas are an effective visual method for documenting change and rate of change.</a:t>
            </a:r>
          </a:p>
          <a:p>
            <a:pPr marL="0" indent="0">
              <a:buNone/>
            </a:pPr>
            <a:r>
              <a:rPr lang="en-US" sz="1600" dirty="0"/>
              <a:t>Photos are taken at each key area.  A landscape photo should be taken the same time of year on a regular basis (annually, every other year, every 5 years, etc.). A recognizable landmark should be in the background to ensure that the photo is taken along the same direction each year.  A photo looking down at the vegetation is taken in the same location.</a:t>
            </a:r>
          </a:p>
          <a:p>
            <a:pPr marL="0" indent="0">
              <a:buNone/>
            </a:pPr>
            <a:r>
              <a:rPr lang="en-US" sz="1600" i="0" dirty="0"/>
              <a:t>University of Nebraska-Lincoln has developed an app to assist with photo monitoring.  </a:t>
            </a:r>
            <a:r>
              <a:rPr lang="en-US" sz="1600" i="0" dirty="0" err="1"/>
              <a:t>GrassSnap</a:t>
            </a:r>
            <a:r>
              <a:rPr lang="en-US" sz="1600" i="0" dirty="0"/>
              <a:t> stamps the photo with GPS location, bearing, time, date and image name.  When returning to the key area, the app provides a shadow feature to assist the user in lining up the shot in the same direction as the original photo.</a:t>
            </a:r>
          </a:p>
          <a:p>
            <a:pPr marL="0" indent="0">
              <a:buNone/>
            </a:pPr>
            <a:endParaRPr lang="en-US" sz="1600" i="1" dirty="0"/>
          </a:p>
          <a:p>
            <a:pPr marL="0" indent="0">
              <a:buNone/>
            </a:pPr>
            <a:r>
              <a:rPr lang="en-US" sz="1300" i="1" dirty="0"/>
              <a:t>Photo: Photo taken using </a:t>
            </a:r>
            <a:r>
              <a:rPr lang="en-US" sz="1300" i="1" dirty="0" err="1"/>
              <a:t>GrassSnap</a:t>
            </a:r>
            <a:r>
              <a:rPr lang="en-US" sz="1300" i="1" dirty="0"/>
              <a:t>.  One of the objectives for this ranch is reducing the amount of cheatgrass present.  Annual photo monitoring will be helpful in determining if the objectives are being met.</a:t>
            </a:r>
          </a:p>
        </p:txBody>
      </p:sp>
      <p:sp>
        <p:nvSpPr>
          <p:cNvPr id="50" name="Rectangle 46">
            <a:extLst>
              <a:ext uri="{FF2B5EF4-FFF2-40B4-BE49-F238E27FC236}">
                <a16:creationId xmlns:a16="http://schemas.microsoft.com/office/drawing/2014/main" id="{EB97D8A6-1C5A-42B6-AE78-F3D0F9BDF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774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descr="A sign above a grassy field&#10;&#10;Description generated with very high confidence">
            <a:extLst>
              <a:ext uri="{FF2B5EF4-FFF2-40B4-BE49-F238E27FC236}">
                <a16:creationId xmlns:a16="http://schemas.microsoft.com/office/drawing/2014/main" id="{46023778-09B2-4D1A-8EB5-2C4C25296C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9195" y="1676400"/>
            <a:ext cx="3413760" cy="3200400"/>
          </a:xfrm>
          <a:prstGeom prst="rect">
            <a:avLst/>
          </a:prstGeom>
        </p:spPr>
      </p:pic>
    </p:spTree>
    <p:extLst>
      <p:ext uri="{BB962C8B-B14F-4D97-AF65-F5344CB8AC3E}">
        <p14:creationId xmlns:p14="http://schemas.microsoft.com/office/powerpoint/2010/main" val="4202303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Picture 9" descr="A yellow flower in a field&#10;&#10;Description generated with very high confidence">
            <a:extLst>
              <a:ext uri="{FF2B5EF4-FFF2-40B4-BE49-F238E27FC236}">
                <a16:creationId xmlns:a16="http://schemas.microsoft.com/office/drawing/2014/main" id="{53C70A7D-A0EE-4498-A165-AE749E049F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3734" r="1" b="1"/>
          <a:stretch/>
        </p:blipFill>
        <p:spPr>
          <a:xfrm>
            <a:off x="20" y="10"/>
            <a:ext cx="9141468" cy="6857990"/>
          </a:xfrm>
          <a:prstGeom prst="rect">
            <a:avLst/>
          </a:prstGeom>
        </p:spPr>
      </p:pic>
      <p:sp>
        <p:nvSpPr>
          <p:cNvPr id="64" name="Rectangle 63">
            <a:extLst>
              <a:ext uri="{FF2B5EF4-FFF2-40B4-BE49-F238E27FC236}">
                <a16:creationId xmlns:a16="http://schemas.microsoft.com/office/drawing/2014/main" id="{BC46CD03-D076-40A3-9AA4-2B7BB288B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3" y="0"/>
            <a:ext cx="9143999"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1028700" y="685800"/>
            <a:ext cx="7200900" cy="1485900"/>
          </a:xfrm>
        </p:spPr>
        <p:txBody>
          <a:bodyPr>
            <a:normAutofit/>
          </a:bodyPr>
          <a:lstStyle/>
          <a:p>
            <a:r>
              <a:rPr lang="en-US"/>
              <a:t>Frequency</a:t>
            </a:r>
          </a:p>
        </p:txBody>
      </p:sp>
      <p:sp>
        <p:nvSpPr>
          <p:cNvPr id="66" name="Rectangle 65">
            <a:extLst>
              <a:ext uri="{FF2B5EF4-FFF2-40B4-BE49-F238E27FC236}">
                <a16:creationId xmlns:a16="http://schemas.microsoft.com/office/drawing/2014/main" id="{88D28697-83F7-4C09-A9B2-6CAA58855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87F9F42B-170B-4CA7-BAD8-87E3D636F2B3}"/>
              </a:ext>
            </a:extLst>
          </p:cNvPr>
          <p:cNvSpPr>
            <a:spLocks noGrp="1"/>
          </p:cNvSpPr>
          <p:nvPr>
            <p:ph idx="1"/>
          </p:nvPr>
        </p:nvSpPr>
        <p:spPr>
          <a:xfrm>
            <a:off x="1143000" y="1504748"/>
            <a:ext cx="7200900" cy="4667451"/>
          </a:xfrm>
        </p:spPr>
        <p:txBody>
          <a:bodyPr>
            <a:normAutofit/>
          </a:bodyPr>
          <a:lstStyle/>
          <a:p>
            <a:pPr marL="0" indent="0">
              <a:buNone/>
            </a:pPr>
            <a:r>
              <a:rPr lang="en-US" sz="1600" dirty="0"/>
              <a:t>Frequency describes the abundance and distribution of a species and is used to detect changes in the plant community over time.  </a:t>
            </a:r>
          </a:p>
          <a:p>
            <a:pPr marL="0" indent="0">
              <a:buNone/>
            </a:pPr>
            <a:r>
              <a:rPr lang="en-US" sz="1600" dirty="0"/>
              <a:t>The </a:t>
            </a:r>
            <a:r>
              <a:rPr lang="en-US" sz="1600" b="1" dirty="0"/>
              <a:t>frequency method </a:t>
            </a:r>
            <a:r>
              <a:rPr lang="en-US" sz="1600" dirty="0"/>
              <a:t>is one of the easiest and fastest monitoring methods. Frequency is the number different plant species that occur in a given number of sampling units,  A number of quadrats (sampling areas or plots) are sampled.  The individual species occurring in each plot is recorded.  This number is compared throughout the years of sampling.</a:t>
            </a:r>
          </a:p>
          <a:p>
            <a:pPr marL="0" indent="0">
              <a:buNone/>
            </a:pPr>
            <a:r>
              <a:rPr lang="en-US" sz="1600" dirty="0"/>
              <a:t>Frequency is quick, highly repeatable, and sensitive to changes in distribution. The accuracy of this method depends upon the size of the quadrat and the number of quadrats sampled. </a:t>
            </a:r>
          </a:p>
          <a:p>
            <a:pPr marL="0" indent="0">
              <a:buNone/>
            </a:pPr>
            <a:r>
              <a:rPr lang="en-US" sz="1600" dirty="0"/>
              <a:t>Frequency can be used to measure changes in species richness which is the number of different plants that occur in an area.  The data collection could easily be modified to include species diversity which measures the evenness of occurrence.  </a:t>
            </a:r>
          </a:p>
          <a:p>
            <a:pPr marL="0" indent="0">
              <a:buNone/>
            </a:pPr>
            <a:r>
              <a:rPr lang="en-US" sz="1600" dirty="0"/>
              <a:t>A plant community with 30 different species has high species richness.  If most of the individual plants are of one or two species, then the diversity is low.  If each species consisted of 5-6 individuals, then the diversity is high.</a:t>
            </a:r>
          </a:p>
          <a:p>
            <a:pPr marL="0" indent="0">
              <a:buNone/>
            </a:pPr>
            <a:endParaRPr lang="en-US" sz="1600" dirty="0"/>
          </a:p>
          <a:p>
            <a:pPr marL="0" indent="0">
              <a:buNone/>
            </a:pPr>
            <a:endParaRPr lang="en-US" sz="1400" dirty="0"/>
          </a:p>
          <a:p>
            <a:pPr marL="0" indent="0">
              <a:buNone/>
            </a:pPr>
            <a:endParaRPr lang="en-US" sz="1400" dirty="0"/>
          </a:p>
        </p:txBody>
      </p:sp>
    </p:spTree>
    <p:extLst>
      <p:ext uri="{BB962C8B-B14F-4D97-AF65-F5344CB8AC3E}">
        <p14:creationId xmlns:p14="http://schemas.microsoft.com/office/powerpoint/2010/main" val="2911019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BC46CD03-D076-40A3-9AA4-2B7BB288B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3" y="0"/>
            <a:ext cx="9143999"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1028700" y="685800"/>
            <a:ext cx="7200900" cy="685800"/>
          </a:xfrm>
        </p:spPr>
        <p:txBody>
          <a:bodyPr>
            <a:normAutofit/>
          </a:bodyPr>
          <a:lstStyle/>
          <a:p>
            <a:r>
              <a:rPr lang="en-US" sz="3200" dirty="0"/>
              <a:t>Frequency Using Nested Frequency Plots</a:t>
            </a:r>
          </a:p>
        </p:txBody>
      </p:sp>
      <p:sp>
        <p:nvSpPr>
          <p:cNvPr id="66" name="Rectangle 65">
            <a:extLst>
              <a:ext uri="{FF2B5EF4-FFF2-40B4-BE49-F238E27FC236}">
                <a16:creationId xmlns:a16="http://schemas.microsoft.com/office/drawing/2014/main" id="{88D28697-83F7-4C09-A9B2-6CAA58855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87F9F42B-170B-4CA7-BAD8-87E3D636F2B3}"/>
              </a:ext>
            </a:extLst>
          </p:cNvPr>
          <p:cNvSpPr>
            <a:spLocks noGrp="1"/>
          </p:cNvSpPr>
          <p:nvPr>
            <p:ph idx="1"/>
          </p:nvPr>
        </p:nvSpPr>
        <p:spPr>
          <a:xfrm>
            <a:off x="980253" y="1413588"/>
            <a:ext cx="7200900" cy="4800599"/>
          </a:xfrm>
        </p:spPr>
        <p:txBody>
          <a:bodyPr>
            <a:normAutofit/>
          </a:bodyPr>
          <a:lstStyle/>
          <a:p>
            <a:pPr marL="0" indent="0">
              <a:buNone/>
            </a:pPr>
            <a:r>
              <a:rPr lang="en-US" sz="1400" dirty="0"/>
              <a:t>When using the frequency method to evaluate vegetation, it is difficult to know what plot or quadrat size is the best to use.  The plot size should result in the plants occurring in 20-80% of the plots.  A small plot size is needed to measure frequency of very common plants and a large plot size is needed to measure uncommon plants.  As the plant community changes over time, the right plot size will also change.</a:t>
            </a:r>
          </a:p>
          <a:p>
            <a:pPr marL="0" indent="0">
              <a:buNone/>
            </a:pPr>
            <a:r>
              <a:rPr lang="en-US" sz="1400" dirty="0"/>
              <a:t>To overcome the right size problem, the nested frequency plot method is used.  With this method, 3-4 different plot sizes are observed at the same location.  </a:t>
            </a:r>
          </a:p>
          <a:p>
            <a:pPr marL="0" indent="0">
              <a:buNone/>
            </a:pPr>
            <a:endParaRPr lang="en-US" sz="1600" dirty="0"/>
          </a:p>
          <a:p>
            <a:pPr marL="0" indent="0">
              <a:buNone/>
            </a:pPr>
            <a:endParaRPr lang="en-US" sz="1600" dirty="0"/>
          </a:p>
          <a:p>
            <a:pPr marL="0" indent="0">
              <a:buNone/>
            </a:pPr>
            <a:endParaRPr lang="en-US" sz="1400" dirty="0"/>
          </a:p>
          <a:p>
            <a:pPr marL="0" indent="0">
              <a:buNone/>
            </a:pPr>
            <a:endParaRPr lang="en-US" sz="1400" dirty="0"/>
          </a:p>
        </p:txBody>
      </p:sp>
      <p:sp>
        <p:nvSpPr>
          <p:cNvPr id="4" name="Rectangle 3">
            <a:extLst>
              <a:ext uri="{FF2B5EF4-FFF2-40B4-BE49-F238E27FC236}">
                <a16:creationId xmlns:a16="http://schemas.microsoft.com/office/drawing/2014/main" id="{7E255F8B-8179-410C-AE1F-320C74F473DD}"/>
              </a:ext>
            </a:extLst>
          </p:cNvPr>
          <p:cNvSpPr/>
          <p:nvPr/>
        </p:nvSpPr>
        <p:spPr>
          <a:xfrm>
            <a:off x="1027945" y="3581400"/>
            <a:ext cx="3124200" cy="22860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4D2E6F4-2796-486C-82A8-191D5D3C61A0}"/>
              </a:ext>
            </a:extLst>
          </p:cNvPr>
          <p:cNvSpPr/>
          <p:nvPr/>
        </p:nvSpPr>
        <p:spPr>
          <a:xfrm>
            <a:off x="1172330" y="3585740"/>
            <a:ext cx="766636" cy="686552"/>
          </a:xfrm>
          <a:prstGeom prst="rect">
            <a:avLst/>
          </a:prstGeom>
          <a:no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0CB7C806-CFEA-491D-BE4B-737AB3BD6268}"/>
              </a:ext>
            </a:extLst>
          </p:cNvPr>
          <p:cNvSpPr txBox="1"/>
          <p:nvPr/>
        </p:nvSpPr>
        <p:spPr>
          <a:xfrm>
            <a:off x="4648200" y="3733800"/>
            <a:ext cx="3429000" cy="2031325"/>
          </a:xfrm>
          <a:prstGeom prst="rect">
            <a:avLst/>
          </a:prstGeom>
          <a:noFill/>
        </p:spPr>
        <p:txBody>
          <a:bodyPr wrap="square" rtlCol="0">
            <a:spAutoFit/>
          </a:bodyPr>
          <a:lstStyle/>
          <a:p>
            <a:r>
              <a:rPr lang="en-US" sz="1400" dirty="0"/>
              <a:t>The example to the left shows a nested frequency plot layout.  Plot 1 is the small square outlined in green, Plot 2 is the larger square outlined in the blue dashed line, Plot 3 is the rectangle in red and the large square is outlined in yellow.  Since the plot sizes are nested, data collection for plants with large differences in frequency is quick and easy.</a:t>
            </a:r>
          </a:p>
        </p:txBody>
      </p:sp>
      <p:sp>
        <p:nvSpPr>
          <p:cNvPr id="12" name="Rectangle: Single Corner Rounded 11">
            <a:extLst>
              <a:ext uri="{FF2B5EF4-FFF2-40B4-BE49-F238E27FC236}">
                <a16:creationId xmlns:a16="http://schemas.microsoft.com/office/drawing/2014/main" id="{EF4585F0-D693-4EA0-8959-5AEFB696FED5}"/>
              </a:ext>
            </a:extLst>
          </p:cNvPr>
          <p:cNvSpPr/>
          <p:nvPr/>
        </p:nvSpPr>
        <p:spPr>
          <a:xfrm>
            <a:off x="1130753" y="3581400"/>
            <a:ext cx="2984047" cy="1219576"/>
          </a:xfrm>
          <a:prstGeom prst="round1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CC24FE2-BC3B-4F72-9FC6-3AA52C631165}"/>
              </a:ext>
            </a:extLst>
          </p:cNvPr>
          <p:cNvSpPr/>
          <p:nvPr/>
        </p:nvSpPr>
        <p:spPr>
          <a:xfrm>
            <a:off x="1130753" y="3581400"/>
            <a:ext cx="1602518" cy="1219576"/>
          </a:xfrm>
          <a:prstGeom prst="rect">
            <a:avLst/>
          </a:prstGeom>
          <a:noFill/>
          <a:ln>
            <a:solidFill>
              <a:srgbClr val="0070C0"/>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5889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1143000" y="838200"/>
            <a:ext cx="7315200" cy="685800"/>
          </a:xfrm>
        </p:spPr>
        <p:txBody>
          <a:bodyPr>
            <a:normAutofit/>
          </a:bodyPr>
          <a:lstStyle/>
          <a:p>
            <a:r>
              <a:rPr lang="en-US" sz="3200" dirty="0"/>
              <a:t>Frequency using Plant Census Method</a:t>
            </a:r>
          </a:p>
        </p:txBody>
      </p:sp>
      <p:sp>
        <p:nvSpPr>
          <p:cNvPr id="52" name="Rectangle 51">
            <a:extLst>
              <a:ext uri="{FF2B5EF4-FFF2-40B4-BE49-F238E27FC236}">
                <a16:creationId xmlns:a16="http://schemas.microsoft.com/office/drawing/2014/main" id="{BEC9E7FA-3295-45ED-8253-D23F9E44E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DB988F17-B726-4D67-8618-7D71D07F2BFD}"/>
              </a:ext>
            </a:extLst>
          </p:cNvPr>
          <p:cNvPicPr>
            <a:picLocks noChangeAspect="1"/>
          </p:cNvPicPr>
          <p:nvPr/>
        </p:nvPicPr>
        <p:blipFill>
          <a:blip r:embed="rId2"/>
          <a:stretch>
            <a:fillRect/>
          </a:stretch>
        </p:blipFill>
        <p:spPr>
          <a:xfrm>
            <a:off x="546012" y="1905000"/>
            <a:ext cx="5311724" cy="2695700"/>
          </a:xfrm>
          <a:prstGeom prst="rect">
            <a:avLst/>
          </a:prstGeom>
        </p:spPr>
      </p:pic>
      <p:sp>
        <p:nvSpPr>
          <p:cNvPr id="3" name="Content Placeholder 2">
            <a:extLst>
              <a:ext uri="{FF2B5EF4-FFF2-40B4-BE49-F238E27FC236}">
                <a16:creationId xmlns:a16="http://schemas.microsoft.com/office/drawing/2014/main" id="{87F9F42B-170B-4CA7-BAD8-87E3D636F2B3}"/>
              </a:ext>
            </a:extLst>
          </p:cNvPr>
          <p:cNvSpPr>
            <a:spLocks noGrp="1"/>
          </p:cNvSpPr>
          <p:nvPr>
            <p:ph idx="1"/>
          </p:nvPr>
        </p:nvSpPr>
        <p:spPr>
          <a:xfrm>
            <a:off x="6007348" y="1752600"/>
            <a:ext cx="2742314" cy="3581400"/>
          </a:xfrm>
        </p:spPr>
        <p:txBody>
          <a:bodyPr>
            <a:normAutofit/>
          </a:bodyPr>
          <a:lstStyle/>
          <a:p>
            <a:pPr marL="182880" indent="0">
              <a:buNone/>
            </a:pPr>
            <a:r>
              <a:rPr lang="en-US" sz="1400" dirty="0"/>
              <a:t>A variation of frequency method is the </a:t>
            </a:r>
            <a:r>
              <a:rPr lang="en-US" sz="1400" b="1" dirty="0"/>
              <a:t>plant census</a:t>
            </a:r>
            <a:r>
              <a:rPr lang="en-US" sz="1400" dirty="0"/>
              <a:t>.  In addition to presence in the quadrat, the relative abundance on a scale of one to five for each species is recorded.</a:t>
            </a:r>
          </a:p>
          <a:p>
            <a:pPr marL="182880" indent="0">
              <a:buNone/>
            </a:pPr>
            <a:r>
              <a:rPr lang="en-US" sz="1400" dirty="0"/>
              <a:t>Plant census measures species richness and species diversity.</a:t>
            </a:r>
          </a:p>
        </p:txBody>
      </p:sp>
    </p:spTree>
    <p:extLst>
      <p:ext uri="{BB962C8B-B14F-4D97-AF65-F5344CB8AC3E}">
        <p14:creationId xmlns:p14="http://schemas.microsoft.com/office/powerpoint/2010/main" val="1127603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8193A-BD85-442B-9EE0-7D5AEBD1CD28}"/>
              </a:ext>
            </a:extLst>
          </p:cNvPr>
          <p:cNvSpPr>
            <a:spLocks noGrp="1"/>
          </p:cNvSpPr>
          <p:nvPr>
            <p:ph type="title"/>
          </p:nvPr>
        </p:nvSpPr>
        <p:spPr>
          <a:xfrm>
            <a:off x="770781" y="443204"/>
            <a:ext cx="3801219" cy="685800"/>
          </a:xfrm>
        </p:spPr>
        <p:txBody>
          <a:bodyPr>
            <a:normAutofit/>
          </a:bodyPr>
          <a:lstStyle/>
          <a:p>
            <a:pPr algn="ctr"/>
            <a:r>
              <a:rPr lang="en-US" sz="3200" dirty="0"/>
              <a:t>Cover</a:t>
            </a:r>
          </a:p>
        </p:txBody>
      </p:sp>
      <p:sp>
        <p:nvSpPr>
          <p:cNvPr id="59" name="Rectangle 58">
            <a:extLst>
              <a:ext uri="{FF2B5EF4-FFF2-40B4-BE49-F238E27FC236}">
                <a16:creationId xmlns:a16="http://schemas.microsoft.com/office/drawing/2014/main" id="{B9F89C22-0475-4427-B7C8-0269AD40E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87F9F42B-170B-4CA7-BAD8-87E3D636F2B3}"/>
              </a:ext>
            </a:extLst>
          </p:cNvPr>
          <p:cNvSpPr>
            <a:spLocks noGrp="1"/>
          </p:cNvSpPr>
          <p:nvPr>
            <p:ph idx="1"/>
          </p:nvPr>
        </p:nvSpPr>
        <p:spPr>
          <a:xfrm>
            <a:off x="804356" y="952500"/>
            <a:ext cx="3804328" cy="5462296"/>
          </a:xfrm>
        </p:spPr>
        <p:txBody>
          <a:bodyPr>
            <a:normAutofit fontScale="92500" lnSpcReduction="20000"/>
          </a:bodyPr>
          <a:lstStyle/>
          <a:p>
            <a:pPr marL="0" indent="0">
              <a:buNone/>
            </a:pPr>
            <a:r>
              <a:rPr lang="en-US" sz="1500" dirty="0"/>
              <a:t>Cover is important for soil stability, hydrology and vegetation.  Cover is usually expressed as the percentage of the soil surface covered by vegetation.  </a:t>
            </a:r>
          </a:p>
          <a:p>
            <a:pPr marL="0" indent="0">
              <a:buNone/>
            </a:pPr>
            <a:r>
              <a:rPr lang="en-US" sz="1500" dirty="0"/>
              <a:t>Vegetation (or vegetative) cover is all types of cover present on a site.  </a:t>
            </a:r>
          </a:p>
          <a:p>
            <a:pPr marL="0" indent="0">
              <a:buNone/>
            </a:pPr>
            <a:r>
              <a:rPr lang="en-US" sz="1500" dirty="0"/>
              <a:t>Canopy cover is the percentage of the ground covered by the outermost perimeter of the spread of plant foliage.</a:t>
            </a:r>
          </a:p>
          <a:p>
            <a:pPr marL="0" indent="0">
              <a:buNone/>
            </a:pPr>
            <a:r>
              <a:rPr lang="en-US" sz="1500" dirty="0"/>
              <a:t>Basal cover is the percentage of the ground covered by plant bases</a:t>
            </a:r>
          </a:p>
          <a:p>
            <a:pPr marL="0" indent="0">
              <a:buNone/>
            </a:pPr>
            <a:r>
              <a:rPr lang="en-US" sz="1500" dirty="0"/>
              <a:t>Foliar cover is the percentage of the ground covered by the aerial portion of the plants.  </a:t>
            </a:r>
          </a:p>
          <a:p>
            <a:pPr marL="0" indent="0">
              <a:buNone/>
            </a:pPr>
            <a:r>
              <a:rPr lang="en-US" sz="1500" dirty="0"/>
              <a:t>Litter cover is the percentage of soil covered by dead plant material that is not attached to the base of the plant.  Attached dead cover is referred to as standing dead and can be canopy or foliar cover.</a:t>
            </a:r>
          </a:p>
          <a:p>
            <a:pPr marL="0" indent="0">
              <a:buNone/>
            </a:pPr>
            <a:r>
              <a:rPr lang="en-US" sz="1500" dirty="0"/>
              <a:t>Bare ground is the percentage of the land that has an absence of cover or that is bare mineral soil.</a:t>
            </a:r>
          </a:p>
          <a:p>
            <a:pPr marL="0" indent="0">
              <a:buNone/>
            </a:pPr>
            <a:r>
              <a:rPr lang="en-US" sz="1500" dirty="0"/>
              <a:t>In semi-arid areas, the rangeland health indicators litter cover and bare ground often have a departure from the reference condition.  In these cases, litter and bare ground would be appropriate items to monitor to measure progress toward improving range trend.</a:t>
            </a:r>
          </a:p>
          <a:p>
            <a:pPr marL="0" indent="0">
              <a:buNone/>
            </a:pPr>
            <a:endParaRPr lang="en-US" sz="1500" dirty="0"/>
          </a:p>
        </p:txBody>
      </p:sp>
      <p:pic>
        <p:nvPicPr>
          <p:cNvPr id="5" name="Picture 4" descr="A drawing of a person&#10;&#10;Description generated with high confidence">
            <a:extLst>
              <a:ext uri="{FF2B5EF4-FFF2-40B4-BE49-F238E27FC236}">
                <a16:creationId xmlns:a16="http://schemas.microsoft.com/office/drawing/2014/main" id="{A08FBC32-EBBC-4CE1-82E2-A0DBECD2F4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1295400"/>
            <a:ext cx="3788555" cy="4038600"/>
          </a:xfrm>
          <a:prstGeom prst="rect">
            <a:avLst/>
          </a:prstGeom>
        </p:spPr>
      </p:pic>
      <p:sp>
        <p:nvSpPr>
          <p:cNvPr id="6" name="TextBox 5">
            <a:extLst>
              <a:ext uri="{FF2B5EF4-FFF2-40B4-BE49-F238E27FC236}">
                <a16:creationId xmlns:a16="http://schemas.microsoft.com/office/drawing/2014/main" id="{CE156409-E176-437B-B5D0-0D8BBB82EF23}"/>
              </a:ext>
            </a:extLst>
          </p:cNvPr>
          <p:cNvSpPr txBox="1"/>
          <p:nvPr/>
        </p:nvSpPr>
        <p:spPr>
          <a:xfrm>
            <a:off x="5105400" y="5638800"/>
            <a:ext cx="3680029" cy="600164"/>
          </a:xfrm>
          <a:prstGeom prst="rect">
            <a:avLst/>
          </a:prstGeom>
          <a:noFill/>
        </p:spPr>
        <p:txBody>
          <a:bodyPr wrap="square" rtlCol="0">
            <a:spAutoFit/>
          </a:bodyPr>
          <a:lstStyle/>
          <a:p>
            <a:r>
              <a:rPr lang="en-US" sz="1100" i="1" dirty="0"/>
              <a:t>Drawing from Principles of Vegetation Management &amp; Assessment and Ecological Monitoring &amp; Analysis – University of Idaho College of Natural Resources</a:t>
            </a:r>
          </a:p>
        </p:txBody>
      </p:sp>
    </p:spTree>
    <p:extLst>
      <p:ext uri="{BB962C8B-B14F-4D97-AF65-F5344CB8AC3E}">
        <p14:creationId xmlns:p14="http://schemas.microsoft.com/office/powerpoint/2010/main" val="592428889"/>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TM10001115[[fn=Parcel]]</Template>
  <TotalTime>4790</TotalTime>
  <Words>4436</Words>
  <Application>Microsoft Office PowerPoint</Application>
  <PresentationFormat>On-screen Show (4:3)</PresentationFormat>
  <Paragraphs>275</Paragraphs>
  <Slides>29</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Courier New</vt:lpstr>
      <vt:lpstr>Franklin Gothic Book</vt:lpstr>
      <vt:lpstr>Wingdings</vt:lpstr>
      <vt:lpstr>Crop</vt:lpstr>
      <vt:lpstr>Lesson Twenty:</vt:lpstr>
      <vt:lpstr>What is Monitoring?</vt:lpstr>
      <vt:lpstr>Selecting Monitoring Areas</vt:lpstr>
      <vt:lpstr>Vegetative Attributes Commonly Monitored</vt:lpstr>
      <vt:lpstr>Photo Monitoring</vt:lpstr>
      <vt:lpstr>Frequency</vt:lpstr>
      <vt:lpstr>Frequency Using Nested Frequency Plots</vt:lpstr>
      <vt:lpstr>Frequency using Plant Census Method</vt:lpstr>
      <vt:lpstr>Cover</vt:lpstr>
      <vt:lpstr>Cover:  Line Point Intercept Method</vt:lpstr>
      <vt:lpstr>Cover:  Line Point Intercept Method</vt:lpstr>
      <vt:lpstr>Cover: Step Point &amp; Modified Step Point</vt:lpstr>
      <vt:lpstr>Cover: 10 Pin Frame &amp; Point Frame</vt:lpstr>
      <vt:lpstr>Cover: Daubenmire Frame</vt:lpstr>
      <vt:lpstr>Density</vt:lpstr>
      <vt:lpstr>Production</vt:lpstr>
      <vt:lpstr>Production: Harvest Method</vt:lpstr>
      <vt:lpstr>Production: Double Sampling Method</vt:lpstr>
      <vt:lpstr>Structure</vt:lpstr>
      <vt:lpstr>Structure:  Robel Pole</vt:lpstr>
      <vt:lpstr>Structure:  Cover Board</vt:lpstr>
      <vt:lpstr>Composition</vt:lpstr>
      <vt:lpstr>Composition – Dry Weight Rank</vt:lpstr>
      <vt:lpstr>Composition – Dry Weight Rank</vt:lpstr>
      <vt:lpstr>Determining Similarity Index</vt:lpstr>
      <vt:lpstr>Determining Similarity Index by Weight</vt:lpstr>
      <vt:lpstr>Determining Similarity Index by Percentage</vt:lpstr>
      <vt:lpstr>Activities and References</vt:lpstr>
      <vt:lpstr>End of Lesson Twenty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Range Plants</dc:title>
  <dc:creator>welchp</dc:creator>
  <cp:lastModifiedBy>Erika Hill</cp:lastModifiedBy>
  <cp:revision>562</cp:revision>
  <cp:lastPrinted>2018-12-18T15:11:15Z</cp:lastPrinted>
  <dcterms:created xsi:type="dcterms:W3CDTF">2012-08-21T13:30:24Z</dcterms:created>
  <dcterms:modified xsi:type="dcterms:W3CDTF">2019-01-07T18:02:26Z</dcterms:modified>
</cp:coreProperties>
</file>