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3"/>
  </p:notesMasterIdLst>
  <p:sldIdLst>
    <p:sldId id="258" r:id="rId2"/>
    <p:sldId id="256" r:id="rId3"/>
    <p:sldId id="272" r:id="rId4"/>
    <p:sldId id="259" r:id="rId5"/>
    <p:sldId id="260" r:id="rId6"/>
    <p:sldId id="261" r:id="rId7"/>
    <p:sldId id="270" r:id="rId8"/>
    <p:sldId id="262" r:id="rId9"/>
    <p:sldId id="273" r:id="rId10"/>
    <p:sldId id="269" r:id="rId11"/>
    <p:sldId id="263" r:id="rId12"/>
    <p:sldId id="274" r:id="rId13"/>
    <p:sldId id="264" r:id="rId14"/>
    <p:sldId id="265" r:id="rId15"/>
    <p:sldId id="276" r:id="rId16"/>
    <p:sldId id="277" r:id="rId17"/>
    <p:sldId id="266" r:id="rId18"/>
    <p:sldId id="268" r:id="rId19"/>
    <p:sldId id="278" r:id="rId20"/>
    <p:sldId id="275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wartman, Kevin" initials="SK" lastIdx="0" clrIdx="0">
    <p:extLst>
      <p:ext uri="{19B8F6BF-5375-455C-9EA6-DF929625EA0E}">
        <p15:presenceInfo xmlns:p15="http://schemas.microsoft.com/office/powerpoint/2012/main" userId="S-1-5-21-4217669599-2491222991-3264065535-3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6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D051F-376B-4D9F-ABF2-0594782268B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C44D3-E76C-4CF4-982A-532A0E9F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5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1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questions, just an additional</a:t>
            </a:r>
            <a:r>
              <a:rPr lang="en-US" baseline="0" dirty="0" smtClean="0"/>
              <a:t> resource.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database,</a:t>
            </a:r>
            <a:r>
              <a:rPr lang="en-US" baseline="0" dirty="0" smtClean="0"/>
              <a:t> keeps a record of when each question was asked.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28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cycling.  Used</a:t>
            </a:r>
            <a:r>
              <a:rPr lang="en-US" baseline="0" dirty="0" smtClean="0"/>
              <a:t> to use regional questions in the state test, but it was decided that different questions should be used instead.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4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 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1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 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85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Agency sites,</a:t>
            </a:r>
            <a:r>
              <a:rPr lang="en-US" baseline="0" dirty="0" smtClean="0"/>
              <a:t> Federal.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69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Agency sites,</a:t>
            </a:r>
            <a:r>
              <a:rPr lang="en-US" baseline="0" dirty="0" smtClean="0"/>
              <a:t> Federal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2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Agency sites,</a:t>
            </a:r>
            <a:r>
              <a:rPr lang="en-US" baseline="0" dirty="0" smtClean="0"/>
              <a:t> State.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7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Agency sites,</a:t>
            </a:r>
            <a:r>
              <a:rPr lang="en-US" baseline="0" dirty="0" smtClean="0"/>
              <a:t> State.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4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test</a:t>
            </a:r>
            <a:r>
              <a:rPr lang="en-US" baseline="0" dirty="0" smtClean="0"/>
              <a:t> is divided into four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7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what to look for.  Useful</a:t>
            </a:r>
            <a:r>
              <a:rPr lang="en-US" baseline="0" dirty="0" smtClean="0"/>
              <a:t> list, but research non limited to these presented.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0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9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r>
              <a:rPr lang="en-US" baseline="0" dirty="0" smtClean="0"/>
              <a:t> and Land Use test, close up view, margins are bigger in the actual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questions.  No pre-test</a:t>
            </a:r>
            <a:r>
              <a:rPr lang="en-US" baseline="0" dirty="0" smtClean="0"/>
              <a:t> instruction, </a:t>
            </a:r>
            <a:r>
              <a:rPr lang="en-US" dirty="0" smtClean="0"/>
              <a:t>hand samples,</a:t>
            </a:r>
            <a:r>
              <a:rPr lang="en-US" baseline="0" dirty="0" smtClean="0"/>
              <a:t> or demonstrations.  Just need places for the competitors to sit with a clipboard away from the other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no instruction, hand samples or</a:t>
            </a:r>
            <a:r>
              <a:rPr lang="en-US" baseline="0" dirty="0" smtClean="0"/>
              <a:t> demonstrations, I did add m</a:t>
            </a:r>
            <a:r>
              <a:rPr lang="en-US" dirty="0" smtClean="0"/>
              <a:t>ap questions a few years ago.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4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C44D3-E76C-4CF4-982A-532A0E9FF0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6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6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1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7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9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3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292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0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4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7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4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8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2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7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5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8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7E0D914D-B099-4142-A885-11F276715148}" type="datetimeFigureOut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blm.gov/" TargetMode="External"/><Relationship Id="rId7" Type="http://schemas.openxmlformats.org/officeDocument/2006/relationships/hyperlink" Target="http://www.epa.go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sbr.gov/projects/facilities.php?state=Nebraska" TargetMode="External"/><Relationship Id="rId5" Type="http://schemas.openxmlformats.org/officeDocument/2006/relationships/hyperlink" Target="http://www.usbr.gov/" TargetMode="External"/><Relationship Id="rId4" Type="http://schemas.openxmlformats.org/officeDocument/2006/relationships/hyperlink" Target="http://www.blm.gov/nhp/facts/index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.nrcs.usda.gov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usgs.gov/" TargetMode="External"/><Relationship Id="rId4" Type="http://schemas.openxmlformats.org/officeDocument/2006/relationships/hyperlink" Target="http://www.usace.army.mi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.state.ne.us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utdoornebraska.gov/" TargetMode="External"/><Relationship Id="rId5" Type="http://schemas.openxmlformats.org/officeDocument/2006/relationships/hyperlink" Target="http://dhhs.ne.gov/publichealth/Pages/public_health_index.aspx" TargetMode="External"/><Relationship Id="rId4" Type="http://schemas.openxmlformats.org/officeDocument/2006/relationships/hyperlink" Target="http://www.deq.state.ne.u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rc.nebraska.gov/water-sustainability-fund-0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rdnet.org/" TargetMode="External"/><Relationship Id="rId5" Type="http://schemas.openxmlformats.org/officeDocument/2006/relationships/hyperlink" Target="https://watercenter.unl.edu/" TargetMode="External"/><Relationship Id="rId4" Type="http://schemas.openxmlformats.org/officeDocument/2006/relationships/hyperlink" Target="http://snr.unl.edu/cs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nr.nebraska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nr.nebraska.gov/surface-water/statutes-rules-regulatory-histor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211" y="2666449"/>
            <a:ext cx="6631108" cy="161256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Policy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Envirothon Nebraska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7264" y="3349591"/>
            <a:ext cx="1020110" cy="914886"/>
          </a:xfrm>
        </p:spPr>
        <p:txBody>
          <a:bodyPr>
            <a:no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99765" y="3246228"/>
            <a:ext cx="3480889" cy="2354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619" y="1484586"/>
            <a:ext cx="7045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Planner/Geologist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Department of Natural Resources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9638" y="621102"/>
            <a:ext cx="3017736" cy="1302589"/>
            <a:chOff x="4649638" y="621102"/>
            <a:chExt cx="3017736" cy="1302589"/>
          </a:xfrm>
        </p:grpSpPr>
        <p:sp>
          <p:nvSpPr>
            <p:cNvPr id="8" name="Rectangle 7"/>
            <p:cNvSpPr/>
            <p:nvPr/>
          </p:nvSpPr>
          <p:spPr>
            <a:xfrm>
              <a:off x="4649638" y="621102"/>
              <a:ext cx="3017736" cy="13025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1129" y="734859"/>
              <a:ext cx="2704098" cy="107637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24619" y="738310"/>
            <a:ext cx="392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Kevin Schwartman, P.G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762" y="4870616"/>
            <a:ext cx="451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information: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Phone:  402-471-3958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kevin.schwartman@nebraska.gov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917408" y="1567314"/>
            <a:ext cx="559295" cy="253923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62619" y="1376137"/>
            <a:ext cx="1645851" cy="1113059"/>
          </a:xfrm>
          <a:prstGeom prst="rect">
            <a:avLst/>
          </a:prstGeom>
        </p:spPr>
      </p:pic>
      <p:sp>
        <p:nvSpPr>
          <p:cNvPr id="16" name="Title 3"/>
          <p:cNvSpPr txBox="1">
            <a:spLocks/>
          </p:cNvSpPr>
          <p:nvPr/>
        </p:nvSpPr>
        <p:spPr bwMode="gray">
          <a:xfrm>
            <a:off x="508959" y="5612355"/>
            <a:ext cx="8133116" cy="600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questions are associated with this fourth map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additional resource for geographic questions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904296" y="655911"/>
            <a:ext cx="6487260" cy="512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3777" r="2261" b="1979"/>
          <a:stretch/>
        </p:blipFill>
        <p:spPr>
          <a:xfrm>
            <a:off x="1344594" y="1249001"/>
            <a:ext cx="5606663" cy="42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783037" y="1201554"/>
            <a:ext cx="542815" cy="502117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31518" y="1294696"/>
            <a:ext cx="1645851" cy="1113059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 bwMode="gray">
          <a:xfrm>
            <a:off x="517585" y="1236498"/>
            <a:ext cx="8093388" cy="807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</a:p>
          <a:p>
            <a:pPr marL="457200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database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956406" y="655910"/>
            <a:ext cx="6487260" cy="512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950234" y="1095555"/>
            <a:ext cx="4364966" cy="5202001"/>
            <a:chOff x="2950234" y="1583203"/>
            <a:chExt cx="3830128" cy="4714353"/>
          </a:xfrm>
        </p:grpSpPr>
        <p:sp>
          <p:nvSpPr>
            <p:cNvPr id="3" name="Rectangle 2"/>
            <p:cNvSpPr/>
            <p:nvPr/>
          </p:nvSpPr>
          <p:spPr>
            <a:xfrm>
              <a:off x="2950234" y="1583203"/>
              <a:ext cx="3830128" cy="47143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071366"/>
                </p:ext>
              </p:extLst>
            </p:nvPr>
          </p:nvGraphicFramePr>
          <p:xfrm>
            <a:off x="3226279" y="1703671"/>
            <a:ext cx="3275377" cy="4562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9" name="Document" r:id="rId5" imgW="6169969" imgH="8592526" progId="Word.Document.12">
                    <p:embed/>
                  </p:oleObj>
                </mc:Choice>
                <mc:Fallback>
                  <p:oleObj name="Document" r:id="rId5" imgW="6169969" imgH="859252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26279" y="1703671"/>
                          <a:ext cx="3275377" cy="45620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41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783037" y="1201554"/>
            <a:ext cx="542815" cy="502117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31518" y="1294696"/>
            <a:ext cx="1645851" cy="1113059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 bwMode="gray">
          <a:xfrm>
            <a:off x="526211" y="1851225"/>
            <a:ext cx="8084762" cy="4063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are cycled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every two to three years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Longer if possible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question is almost never used two years in a row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Outdated and/or inaccurate questions 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updated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Replaced with a similar questions whenever possible</a:t>
            </a:r>
          </a:p>
          <a:p>
            <a:pPr marL="1828800" indent="-457200"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questions are added annually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5 per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base newer questions (mostly) on common sense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not to require a lot of specific knowledge of any subject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956406" y="689176"/>
            <a:ext cx="6487260" cy="512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</a:t>
            </a:r>
            <a:endParaRPr lang="en-US" sz="2800" dirty="0"/>
          </a:p>
        </p:txBody>
      </p:sp>
      <p:sp>
        <p:nvSpPr>
          <p:cNvPr id="15" name="Title 3"/>
          <p:cNvSpPr txBox="1">
            <a:spLocks/>
          </p:cNvSpPr>
          <p:nvPr/>
        </p:nvSpPr>
        <p:spPr bwMode="gray">
          <a:xfrm>
            <a:off x="526211" y="1589262"/>
            <a:ext cx="8084762" cy="349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database</a:t>
            </a:r>
          </a:p>
        </p:txBody>
      </p:sp>
    </p:spTree>
    <p:extLst>
      <p:ext uri="{BB962C8B-B14F-4D97-AF65-F5344CB8AC3E}">
        <p14:creationId xmlns:p14="http://schemas.microsoft.com/office/powerpoint/2010/main" val="14294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514496" y="2192995"/>
            <a:ext cx="696820" cy="330718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8181" y="709285"/>
            <a:ext cx="6525928" cy="524292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Study Exercises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970" y="1606488"/>
            <a:ext cx="810996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1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a representative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your local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NRD: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resources management and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usage 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environmental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control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and/or correct these problems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heck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each of the Natural Resource District webpages</a:t>
            </a:r>
          </a:p>
          <a:p>
            <a:pPr marL="2743200" indent="-457200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The role of the local, state, and federal government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regard to protecting natural resources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rolls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differ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48099" y="1351883"/>
            <a:ext cx="1645851" cy="11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812477" y="1795554"/>
            <a:ext cx="446563" cy="348113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526211" y="1614399"/>
            <a:ext cx="813345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2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clip out newspaper and magazine articles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scrapbook to use as a study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land use and policy issues</a:t>
            </a:r>
          </a:p>
          <a:p>
            <a:pPr marL="1828800" indent="-457200"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 can often be found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newspapers such as: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Omaha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Herald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Lincoln Journal-Star 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local newspapers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Magazines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as: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Farmer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Nebraskaland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80211" y="1291448"/>
            <a:ext cx="1645851" cy="1113059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 bwMode="gray">
          <a:xfrm>
            <a:off x="909263" y="688562"/>
            <a:ext cx="6525928" cy="481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Study Exercises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812477" y="1795554"/>
            <a:ext cx="446563" cy="348113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534839" y="1634439"/>
            <a:ext cx="81248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check out newsletters published by: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agencies		  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use issues 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projects 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 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atural resource legislation </a:t>
            </a:r>
          </a:p>
          <a:p>
            <a:pPr marL="857250" indent="-285750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familiar with the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agencies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have websites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excellent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they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agencies also have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brochures and publications 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80211" y="1291448"/>
            <a:ext cx="1645851" cy="1113059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 bwMode="gray">
          <a:xfrm>
            <a:off x="928181" y="640273"/>
            <a:ext cx="6525928" cy="463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Study Exercises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759982" y="1372350"/>
            <a:ext cx="716070" cy="463219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500333" y="1602102"/>
            <a:ext cx="81068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Federal Agency Websites: </a:t>
            </a:r>
          </a:p>
          <a:p>
            <a:pPr marL="457200"/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Land Management (BLM)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www.blm.gov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BLM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 page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www.blm.gov/nhp/facts/index.htm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Reclamation (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BOR)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://www.usbr.gov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 Projects &amp; Facilities page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www.usbr.gov/projects/facilities.php?state=Nebraska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Nebraska on the map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information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projects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 Agency (EPA)</a:t>
            </a:r>
          </a:p>
          <a:p>
            <a:pPr marL="1371600" indent="-457200">
              <a:buFont typeface="Wingdings" panose="05000000000000000000" pitchFamily="2" charset="2"/>
              <a:buChar char="Ø"/>
              <a:tabLst>
                <a:tab pos="288925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http://www.epa.gov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7227714" y="1364020"/>
            <a:ext cx="1645851" cy="111305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 bwMode="gray">
          <a:xfrm>
            <a:off x="928181" y="713531"/>
            <a:ext cx="6525928" cy="485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Study Exercises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759982" y="1372350"/>
            <a:ext cx="716070" cy="463219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509476" y="2198319"/>
            <a:ext cx="84148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Agencies: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/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Resources Conservation Service (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NRCS)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www.ne.nrcs.usda.gov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Army Corps of Engineers (COE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www.usace.army.mil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Geological Survey (USGS)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www.usgs.gov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/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have information on current/historical activity in Nebraska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227714" y="1364020"/>
            <a:ext cx="1645851" cy="111305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 bwMode="gray">
          <a:xfrm>
            <a:off x="928181" y="737751"/>
            <a:ext cx="6525928" cy="56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Study Exercises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0332" y="1388853"/>
            <a:ext cx="813471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State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Websites: </a:t>
            </a:r>
          </a:p>
          <a:p>
            <a:pPr marL="45720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Department of Agriculture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http://www.agr.state.ne.us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and Energy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NDEE)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www.deq.state.ne.us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Human Services System (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HHS)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tab for Division of Public Health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dhhs.ne.gov/publichealth/Pages/public_health_index.aspx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and Parks Commission (NGPC)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http://outdoornebraska.gov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255587" y="1368597"/>
            <a:ext cx="1645851" cy="1113059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 bwMode="gray">
          <a:xfrm>
            <a:off x="928181" y="715520"/>
            <a:ext cx="6525928" cy="4921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Study Exercises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8116" y="1424795"/>
            <a:ext cx="80285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Nebraska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Agencies: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40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Natural Resources Commission/Water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nrc.nebraska.gov/water-sustainability-fund-0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4025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40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Nebraska: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Survey Division (CSD)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snr.unl.edu/csd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Survey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&gt;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Survey 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0" lvl="4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Survey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Center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watercenter.unl.edu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4025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40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Resource Districts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www.nrdnet.org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255587" y="1368597"/>
            <a:ext cx="1645851" cy="111305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gray">
          <a:xfrm>
            <a:off x="928181" y="698739"/>
            <a:ext cx="6525928" cy="575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Study Exercises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531" y="678415"/>
            <a:ext cx="6487260" cy="512378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431321" y="2988970"/>
            <a:ext cx="8117456" cy="2153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Government/Legislation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Issues in Nebraska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Geography/Land Use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Environmental History/Historical Figures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757598" y="2174277"/>
            <a:ext cx="619823" cy="518504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27572" y="1291813"/>
            <a:ext cx="1645851" cy="111305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gray">
          <a:xfrm>
            <a:off x="508958" y="1999804"/>
            <a:ext cx="8198069" cy="4548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four separate areas: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46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514496" y="2192995"/>
            <a:ext cx="696820" cy="330718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508958" y="1537387"/>
            <a:ext cx="81185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Nebraska Agencies: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8475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Department of Natural Resources 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NeDNR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dnr.nebraska.gov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out the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“Statutes, Rules &amp; Regulatory History”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NeDNR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main page &gt; click on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“Surface Water”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on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“Statutes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Rules &amp; Regulatory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History”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indent="-4572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the rights and responsibilities of water users</a:t>
            </a:r>
          </a:p>
          <a:p>
            <a:pPr marL="457200"/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Link: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://dnr.nebraska.gov/surface-water/statutes-rules-regulatory-history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indent="-45720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248099" y="1351883"/>
            <a:ext cx="1645851" cy="1113059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 bwMode="gray">
          <a:xfrm>
            <a:off x="919555" y="695419"/>
            <a:ext cx="6525928" cy="445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Study Exercises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619846" y="1894574"/>
            <a:ext cx="446563" cy="395287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43483" y="1338044"/>
            <a:ext cx="1645851" cy="1113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0" y="733719"/>
            <a:ext cx="6798797" cy="4521071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 bwMode="gray">
          <a:xfrm>
            <a:off x="626210" y="5322772"/>
            <a:ext cx="3103849" cy="8496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Chimney Rock, Summer of  1987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6210" y="590549"/>
            <a:ext cx="2012215" cy="790575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gray">
          <a:xfrm>
            <a:off x="4042611" y="5254790"/>
            <a:ext cx="4580327" cy="997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information: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Phone:  402-471-3958</a:t>
            </a:r>
          </a:p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</a:t>
            </a:r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kevin.schwartman@nebraska.gov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325" y="721694"/>
            <a:ext cx="6487260" cy="512378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</a:t>
            </a:r>
            <a:endParaRPr lang="en-US" sz="2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714465" y="2165650"/>
            <a:ext cx="619823" cy="518504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508958" y="2996647"/>
            <a:ext cx="81433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87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role that l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state and federal agencies have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in:</a:t>
            </a:r>
          </a:p>
          <a:p>
            <a:pPr marL="1371600" indent="-458788">
              <a:buFont typeface="Wingdings" panose="05000000000000000000" pitchFamily="2" charset="2"/>
              <a:buChar char="Ø"/>
              <a:tabLst>
                <a:tab pos="1716088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and creating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on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28800" indent="-458788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and development of conservation practices</a:t>
            </a:r>
          </a:p>
          <a:p>
            <a:pPr marL="1828800" indent="-458788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8788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storage of natural resources data</a:t>
            </a:r>
          </a:p>
          <a:p>
            <a:pPr marL="1828800" indent="-458788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technical support</a:t>
            </a:r>
          </a:p>
          <a:p>
            <a:pPr marL="1828800" indent="-458788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enforcing regulations</a:t>
            </a:r>
          </a:p>
          <a:p>
            <a:pPr marL="1828800" indent="-458788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325" y="1592280"/>
            <a:ext cx="7309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Policy &amp; Land Use Test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1: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01450" y="1301448"/>
            <a:ext cx="1645851" cy="11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8003734" y="1384767"/>
            <a:ext cx="725696" cy="308008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543656" y="1370790"/>
            <a:ext cx="1645851" cy="11130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920189" y="734490"/>
            <a:ext cx="6487260" cy="512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7585" y="1621346"/>
            <a:ext cx="8100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Policy &amp; Land Use Test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585" y="3030618"/>
            <a:ext cx="8024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Nebraska geography and land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  <a:p>
            <a:pPr marL="1371600" indent="-457200">
              <a:buFont typeface="Wingdings" panose="05000000000000000000" pitchFamily="2" charset="2"/>
              <a:buChar char="Ø"/>
              <a:tabLst>
                <a:tab pos="1311275" algn="l"/>
                <a:tab pos="1371600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 on land ownership and water rights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Crop types and irrigation use</a:t>
            </a:r>
          </a:p>
          <a:p>
            <a:pPr marL="1371600" indent="-457200">
              <a:buFont typeface="Wingdings" panose="05000000000000000000" pitchFamily="2" charset="2"/>
              <a:buChar char="Ø"/>
              <a:tabLst>
                <a:tab pos="1311275" algn="l"/>
                <a:tab pos="1371600" algn="l"/>
              </a:tabLst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Agrichemical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 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effects on crop production and the environment</a:t>
            </a:r>
          </a:p>
          <a:p>
            <a:pPr marL="1371600" indent="-457200">
              <a:buFont typeface="Wingdings" panose="05000000000000000000" pitchFamily="2" charset="2"/>
              <a:buChar char="Ø"/>
              <a:tabLst>
                <a:tab pos="1311275" algn="l"/>
                <a:tab pos="1371600" algn="l"/>
              </a:tabLst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and opportunities in Nebraska </a:t>
            </a:r>
          </a:p>
          <a:p>
            <a:pPr marL="1371600" indent="-457200">
              <a:buFont typeface="Wingdings" panose="05000000000000000000" pitchFamily="2" charset="2"/>
              <a:buChar char="Ø"/>
              <a:tabLst>
                <a:tab pos="1311275" algn="l"/>
                <a:tab pos="1371600" algn="l"/>
              </a:tabLst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names of major rivers, lakes, geographic regions</a:t>
            </a:r>
          </a:p>
          <a:p>
            <a:pPr marL="1828800" indent="-457200">
              <a:buFont typeface="Wingdings" panose="05000000000000000000" pitchFamily="2" charset="2"/>
              <a:buChar char="ü"/>
              <a:tabLst>
                <a:tab pos="1203325" algn="l"/>
              </a:tabLst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function of specific rivers and lakes</a:t>
            </a:r>
          </a:p>
          <a:p>
            <a:pPr marL="1828800" indent="-457200">
              <a:buFont typeface="Wingdings" panose="05000000000000000000" pitchFamily="2" charset="2"/>
              <a:buChar char="ü"/>
              <a:tabLst>
                <a:tab pos="1203325" algn="l"/>
              </a:tabLst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with their historical significance  </a:t>
            </a:r>
          </a:p>
          <a:p>
            <a:pPr marL="1371600" indent="-457200">
              <a:buFont typeface="Wingdings" panose="05000000000000000000" pitchFamily="2" charset="2"/>
              <a:buChar char="Ø"/>
              <a:tabLst>
                <a:tab pos="1311275" algn="l"/>
                <a:tab pos="1371600" algn="l"/>
              </a:tabLst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history of natural resources use in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634272" y="2001115"/>
            <a:ext cx="485066" cy="529389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41358" y="1336799"/>
            <a:ext cx="1645851" cy="111305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gray">
          <a:xfrm>
            <a:off x="860357" y="737719"/>
            <a:ext cx="6487260" cy="512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89498" y="1515925"/>
            <a:ext cx="8120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Policy &amp; Land Use Test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498" y="2982082"/>
            <a:ext cx="81204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87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up-to-date knowledge on the following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land and water use laws and their effects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significance of natural resources law  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include current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bills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figures in conservation and natural resources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 and animals protected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Endangered Species Act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policies in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and regulatory issues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rights issues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wetlands</a:t>
            </a:r>
          </a:p>
          <a:p>
            <a:pPr marL="1828800" indent="-4572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related to multi-state compacts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798126" y="1307433"/>
            <a:ext cx="533190" cy="410331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41795" y="1362708"/>
            <a:ext cx="1645851" cy="11130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gray">
          <a:xfrm>
            <a:off x="860358" y="682244"/>
            <a:ext cx="1984816" cy="1392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8176" r="8081" b="9560"/>
          <a:stretch/>
        </p:blipFill>
        <p:spPr>
          <a:xfrm>
            <a:off x="2911994" y="569861"/>
            <a:ext cx="4451230" cy="56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720953" y="1609900"/>
            <a:ext cx="408062" cy="357738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98" b="6202"/>
          <a:stretch/>
        </p:blipFill>
        <p:spPr>
          <a:xfrm>
            <a:off x="712684" y="2828780"/>
            <a:ext cx="3571822" cy="3297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656" y="2806773"/>
            <a:ext cx="3577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Halsey National Forest,  State Envirothon Competition, 2008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3" r="2006" b="20385"/>
          <a:stretch/>
        </p:blipFill>
        <p:spPr>
          <a:xfrm>
            <a:off x="4510997" y="4116162"/>
            <a:ext cx="3917482" cy="2079058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 bwMode="gray">
          <a:xfrm>
            <a:off x="517586" y="1507640"/>
            <a:ext cx="6883046" cy="878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and the State Tests are multiple choice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regional test is 25 questions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test is 50 questions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253865" y="1270766"/>
            <a:ext cx="1645851" cy="11130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913371" y="660797"/>
            <a:ext cx="6487260" cy="512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 questions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89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844589" y="1865221"/>
            <a:ext cx="630938" cy="237073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27824" y="1308691"/>
            <a:ext cx="1645851" cy="111305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2923" y="2646222"/>
            <a:ext cx="7764355" cy="3636647"/>
            <a:chOff x="951119" y="3250026"/>
            <a:chExt cx="7642810" cy="3643519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3806573"/>
                </p:ext>
              </p:extLst>
            </p:nvPr>
          </p:nvGraphicFramePr>
          <p:xfrm>
            <a:off x="951119" y="3250026"/>
            <a:ext cx="4715140" cy="3643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7" name="Acrobat Document" r:id="rId5" imgW="7543800" imgH="5829153" progId="AcroExch.Document.DC">
                    <p:embed/>
                  </p:oleObj>
                </mc:Choice>
                <mc:Fallback>
                  <p:oleObj name="Acrobat Document" r:id="rId5" imgW="7543800" imgH="5829153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51119" y="3250026"/>
                          <a:ext cx="4715140" cy="36435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itle 3"/>
            <p:cNvSpPr txBox="1">
              <a:spLocks/>
            </p:cNvSpPr>
            <p:nvPr/>
          </p:nvSpPr>
          <p:spPr bwMode="gray">
            <a:xfrm>
              <a:off x="5666259" y="4616557"/>
              <a:ext cx="2927670" cy="5749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 #1:  Restrictions of Surface Water Appropriations in Nebraska</a:t>
              </a:r>
              <a:endPara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 bwMode="gray">
          <a:xfrm>
            <a:off x="517585" y="1134574"/>
            <a:ext cx="7197069" cy="1419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 </a:t>
            </a:r>
            <a:r>
              <a:rPr lang="en-US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questions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each associated with maps</a:t>
            </a:r>
          </a:p>
          <a:p>
            <a:pPr marL="4826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Prior knowledge needed to answer these questions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test map reading skills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follow directions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 bwMode="gray">
          <a:xfrm>
            <a:off x="4589641" y="2981702"/>
            <a:ext cx="4368382" cy="913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913371" y="701463"/>
            <a:ext cx="6487260" cy="512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6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rot="10800000" flipV="1">
            <a:off x="7844589" y="1865221"/>
            <a:ext cx="630938" cy="237073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64169" y="1308691"/>
            <a:ext cx="1645851" cy="1113059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/>
        </p:nvSpPr>
        <p:spPr bwMode="gray">
          <a:xfrm>
            <a:off x="492093" y="3003408"/>
            <a:ext cx="4368382" cy="913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3523" y="1614118"/>
            <a:ext cx="4028723" cy="3491720"/>
            <a:chOff x="663523" y="1614118"/>
            <a:chExt cx="4028723" cy="3491720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217854"/>
                </p:ext>
              </p:extLst>
            </p:nvPr>
          </p:nvGraphicFramePr>
          <p:xfrm>
            <a:off x="708222" y="1614118"/>
            <a:ext cx="3857295" cy="298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9" name="Acrobat Document" r:id="rId5" imgW="7543800" imgH="5829153" progId="AcroExch.Document.DC">
                    <p:embed/>
                  </p:oleObj>
                </mc:Choice>
                <mc:Fallback>
                  <p:oleObj name="Acrobat Document" r:id="rId5" imgW="7543800" imgH="5829153" progId="AcroExch.Document.DC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8222" y="1614118"/>
                          <a:ext cx="3857295" cy="2980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itle 3"/>
            <p:cNvSpPr txBox="1">
              <a:spLocks/>
            </p:cNvSpPr>
            <p:nvPr/>
          </p:nvSpPr>
          <p:spPr bwMode="gray">
            <a:xfrm>
              <a:off x="663523" y="4317562"/>
              <a:ext cx="4028723" cy="7882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 #2:  Hydrologically Connected </a:t>
              </a:r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and Ground Water for Fully and </a:t>
              </a:r>
              <a:r>
                <a:rPr lang="en-US" sz="1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Overappropriated</a:t>
              </a:r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Designations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gray">
          <a:xfrm>
            <a:off x="913371" y="701463"/>
            <a:ext cx="6487260" cy="512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Policy &amp; Land Use Test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692247" y="2738439"/>
            <a:ext cx="3772064" cy="3342444"/>
            <a:chOff x="4692247" y="2738439"/>
            <a:chExt cx="3772064" cy="3342444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8990510"/>
                </p:ext>
              </p:extLst>
            </p:nvPr>
          </p:nvGraphicFramePr>
          <p:xfrm>
            <a:off x="4692247" y="2738439"/>
            <a:ext cx="3772064" cy="2914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0" name="Acrobat Document" r:id="rId7" imgW="7543800" imgH="5829153" progId="AcroExch.Document.DC">
                    <p:embed/>
                  </p:oleObj>
                </mc:Choice>
                <mc:Fallback>
                  <p:oleObj name="Acrobat Document" r:id="rId7" imgW="7543800" imgH="5829153" progId="AcroExch.Document.DC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92247" y="2738439"/>
                          <a:ext cx="3772064" cy="29147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itle 3"/>
            <p:cNvSpPr txBox="1">
              <a:spLocks/>
            </p:cNvSpPr>
            <p:nvPr/>
          </p:nvSpPr>
          <p:spPr bwMode="gray">
            <a:xfrm>
              <a:off x="4860475" y="5480688"/>
              <a:ext cx="3507147" cy="6001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800" b="0" i="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 #3:  Fully and </a:t>
              </a:r>
              <a:r>
                <a:rPr lang="en-US" sz="1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Overappropriated</a:t>
              </a:r>
              <a:r>
                <a:rPr lang="en-US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Surface Water in Nebraska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0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2152</TotalTime>
  <Words>1076</Words>
  <Application>Microsoft Office PowerPoint</Application>
  <PresentationFormat>On-screen Show (4:3)</PresentationFormat>
  <Paragraphs>260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Ion Boardroom</vt:lpstr>
      <vt:lpstr>Acrobat Document</vt:lpstr>
      <vt:lpstr>Document</vt:lpstr>
      <vt:lpstr>  Policy &amp; Land Use  Envirothon Nebraska</vt:lpstr>
      <vt:lpstr>The Policy &amp; Land Use Test</vt:lpstr>
      <vt:lpstr>The Policy &amp; Land Use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Study Exercises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Company>NE Department of 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Envirothon Policy and Land Use</dc:title>
  <dc:creator>Schwartman, Kevin</dc:creator>
  <cp:lastModifiedBy>Schwartman, Kevin</cp:lastModifiedBy>
  <cp:revision>180</cp:revision>
  <dcterms:created xsi:type="dcterms:W3CDTF">2018-01-04T15:28:19Z</dcterms:created>
  <dcterms:modified xsi:type="dcterms:W3CDTF">2020-01-14T22:08:24Z</dcterms:modified>
</cp:coreProperties>
</file>