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0"/>
  </p:notesMasterIdLst>
  <p:sldIdLst>
    <p:sldId id="256" r:id="rId2"/>
    <p:sldId id="343" r:id="rId3"/>
    <p:sldId id="352" r:id="rId4"/>
    <p:sldId id="330" r:id="rId5"/>
    <p:sldId id="344" r:id="rId6"/>
    <p:sldId id="345" r:id="rId7"/>
    <p:sldId id="347" r:id="rId8"/>
    <p:sldId id="346" r:id="rId9"/>
    <p:sldId id="349" r:id="rId10"/>
    <p:sldId id="348" r:id="rId11"/>
    <p:sldId id="350" r:id="rId12"/>
    <p:sldId id="353" r:id="rId13"/>
    <p:sldId id="354" r:id="rId14"/>
    <p:sldId id="355" r:id="rId15"/>
    <p:sldId id="356" r:id="rId16"/>
    <p:sldId id="358" r:id="rId17"/>
    <p:sldId id="359" r:id="rId18"/>
    <p:sldId id="360" r:id="rId19"/>
    <p:sldId id="362" r:id="rId20"/>
    <p:sldId id="363" r:id="rId21"/>
    <p:sldId id="361" r:id="rId22"/>
    <p:sldId id="367" r:id="rId23"/>
    <p:sldId id="357" r:id="rId24"/>
    <p:sldId id="364" r:id="rId25"/>
    <p:sldId id="365" r:id="rId26"/>
    <p:sldId id="366" r:id="rId27"/>
    <p:sldId id="342" r:id="rId28"/>
    <p:sldId id="287" r:id="rId29"/>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14" d="100"/>
          <a:sy n="114" d="100"/>
        </p:scale>
        <p:origin x="152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49F616B0-28DF-42B2-9BA7-ECB7111817DB}" type="datetimeFigureOut">
              <a:rPr lang="en-US" smtClean="0"/>
              <a:t>1/7/2019</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2A6FBE9-E91A-4338-A587-2F9867BEF4F4}" type="slidenum">
              <a:rPr lang="en-US" smtClean="0"/>
              <a:t>‹#›</a:t>
            </a:fld>
            <a:endParaRPr lang="en-US" dirty="0"/>
          </a:p>
        </p:txBody>
      </p:sp>
    </p:spTree>
    <p:extLst>
      <p:ext uri="{BB962C8B-B14F-4D97-AF65-F5344CB8AC3E}">
        <p14:creationId xmlns:p14="http://schemas.microsoft.com/office/powerpoint/2010/main" val="3984744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A6FBE9-E91A-4338-A587-2F9867BEF4F4}" type="slidenum">
              <a:rPr lang="en-US" smtClean="0"/>
              <a:t>1</a:t>
            </a:fld>
            <a:endParaRPr lang="en-US" dirty="0"/>
          </a:p>
        </p:txBody>
      </p:sp>
    </p:spTree>
    <p:extLst>
      <p:ext uri="{BB962C8B-B14F-4D97-AF65-F5344CB8AC3E}">
        <p14:creationId xmlns:p14="http://schemas.microsoft.com/office/powerpoint/2010/main" val="517751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A6FBE9-E91A-4338-A587-2F9867BEF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259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8DA30149-AA8E-4637-A9A3-B2CF2735D38F}" type="slidenum">
              <a:rPr lang="en-US" smtClean="0"/>
              <a:t>‹#›</a:t>
            </a:fld>
            <a:endParaRPr lang="en-US" dirty="0"/>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27119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634852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3495534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138589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8DA30149-AA8E-4637-A9A3-B2CF2735D38F}" type="slidenum">
              <a:rPr lang="en-US" smtClean="0"/>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45113848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677326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1337957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4048534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419873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A691D76-2939-4F64-A1F5-AF33BC1AF1FC}" type="datetimeFigureOut">
              <a:rPr lang="en-US" smtClean="0"/>
              <a:t>1/7/2019</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8DA30149-AA8E-4637-A9A3-B2CF2735D38F}"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0035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A691D76-2939-4F64-A1F5-AF33BC1AF1FC}" type="datetimeFigureOut">
              <a:rPr lang="en-US" smtClean="0"/>
              <a:t>1/7/2019</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8DA30149-AA8E-4637-A9A3-B2CF2735D38F}"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9932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CA691D76-2939-4F64-A1F5-AF33BC1AF1FC}" type="datetimeFigureOut">
              <a:rPr lang="en-US" smtClean="0"/>
              <a:t>1/7/2019</a:t>
            </a:fld>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8DA30149-AA8E-4637-A9A3-B2CF2735D38F}" type="slidenum">
              <a:rPr lang="en-US" smtClean="0"/>
              <a:t>‹#›</a:t>
            </a:fld>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67774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SbD1f47MC4c" TargetMode="External"/><Relationship Id="rId3" Type="http://schemas.openxmlformats.org/officeDocument/2006/relationships/image" Target="../media/image28.jpeg"/><Relationship Id="rId7" Type="http://schemas.openxmlformats.org/officeDocument/2006/relationships/hyperlink" Target="https://www.youtube.com/watch?v=stBDME5O3yc" TargetMode="Externa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hyperlink" Target="https://www.youtube.com/watch?v=5FrvDLYdIIk" TargetMode="External"/><Relationship Id="rId5" Type="http://schemas.openxmlformats.org/officeDocument/2006/relationships/hyperlink" Target="https://www.youtube.com/watch?v=4W6PJHT9nto" TargetMode="Externa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com/search?ei=3xEQXJaeJ8jl5gLj5reYDg&amp;q=livestock+grazing+distribution&amp;oq=grazing+distribution+&amp;gs_l=psy-ab.1.2.0i22i30l9.5921.9058..11451...0.0..0.226.4007.0j8j13......0....1..gws-wiz.......0j0i71j0i67j0i131j0i10i67j0i10.VnKpq_1X7rU" TargetMode="External"/><Relationship Id="rId2" Type="http://schemas.openxmlformats.org/officeDocument/2006/relationships/hyperlink" Target="https://globalrangelands.org/topics/uses-range-and-pasture-lands/introduction-grazing-management"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543800" cy="1453920"/>
          </a:xfrm>
        </p:spPr>
        <p:txBody>
          <a:bodyPr/>
          <a:lstStyle/>
          <a:p>
            <a:r>
              <a:rPr lang="en-US" dirty="0"/>
              <a:t>Lesson Sixteen:</a:t>
            </a:r>
          </a:p>
        </p:txBody>
      </p:sp>
      <p:sp>
        <p:nvSpPr>
          <p:cNvPr id="3" name="Subtitle 2"/>
          <p:cNvSpPr>
            <a:spLocks noGrp="1"/>
          </p:cNvSpPr>
          <p:nvPr>
            <p:ph type="subTitle" idx="1"/>
          </p:nvPr>
        </p:nvSpPr>
        <p:spPr>
          <a:xfrm>
            <a:off x="1905000" y="3200400"/>
            <a:ext cx="5123755" cy="1765917"/>
          </a:xfrm>
        </p:spPr>
        <p:txBody>
          <a:bodyPr>
            <a:noAutofit/>
          </a:bodyPr>
          <a:lstStyle/>
          <a:p>
            <a:r>
              <a:rPr lang="en-US" sz="3600" b="1" dirty="0"/>
              <a:t>Range Management and Conservation Practices on Rangeland</a:t>
            </a:r>
            <a:endParaRPr lang="en-US"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herd of cattle grazing on a lush green field&#10;&#10;Description generated with very high confidence">
            <a:extLst>
              <a:ext uri="{FF2B5EF4-FFF2-40B4-BE49-F238E27FC236}">
                <a16:creationId xmlns:a16="http://schemas.microsoft.com/office/drawing/2014/main" id="{B2C61D30-2877-4EDE-A82F-EA5FB850F9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
          <a:stretch/>
        </p:blipFill>
        <p:spPr>
          <a:xfrm>
            <a:off x="20" y="10"/>
            <a:ext cx="9141468" cy="6857990"/>
          </a:xfrm>
          <a:prstGeom prst="rect">
            <a:avLst/>
          </a:prstGeom>
        </p:spPr>
      </p:pic>
      <p:sp>
        <p:nvSpPr>
          <p:cNvPr id="54" name="Rectangle 53">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1028700" y="685800"/>
            <a:ext cx="7200900" cy="1485900"/>
          </a:xfrm>
        </p:spPr>
        <p:txBody>
          <a:bodyPr>
            <a:normAutofit/>
          </a:bodyPr>
          <a:lstStyle/>
          <a:p>
            <a:r>
              <a:rPr lang="en-US" sz="4100"/>
              <a:t>5.  Graze to Achieve Appropriate Grazing Distribution</a:t>
            </a:r>
          </a:p>
        </p:txBody>
      </p:sp>
      <p:sp>
        <p:nvSpPr>
          <p:cNvPr id="56" name="Rectangle 55">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1028700" y="2286000"/>
            <a:ext cx="7200900" cy="3581400"/>
          </a:xfrm>
        </p:spPr>
        <p:txBody>
          <a:bodyPr>
            <a:normAutofit/>
          </a:bodyPr>
          <a:lstStyle/>
          <a:p>
            <a:pPr marL="0" indent="0">
              <a:buNone/>
            </a:pPr>
            <a:r>
              <a:rPr lang="en-US" sz="1700" dirty="0"/>
              <a:t>Grazing distribution is the pattern of where animals prefer to graze. Grazing animals tend to graze in a patchy manner. There are several scales to grazing distribution. Grazed patches result from preferred:</a:t>
            </a:r>
          </a:p>
          <a:p>
            <a:pPr marL="0" indent="0">
              <a:buNone/>
            </a:pPr>
            <a:r>
              <a:rPr lang="en-US" sz="1700" dirty="0"/>
              <a:t>   Locations on the landscape</a:t>
            </a:r>
          </a:p>
          <a:p>
            <a:pPr marL="0" indent="0">
              <a:buNone/>
            </a:pPr>
            <a:r>
              <a:rPr lang="en-US" sz="1700" dirty="0"/>
              <a:t>      Plant communities within the landscape </a:t>
            </a:r>
          </a:p>
          <a:p>
            <a:pPr marL="0" indent="0">
              <a:buNone/>
            </a:pPr>
            <a:r>
              <a:rPr lang="en-US" sz="1700" dirty="0"/>
              <a:t>         Patches within the plant communities.</a:t>
            </a:r>
          </a:p>
          <a:p>
            <a:pPr marL="0" indent="0">
              <a:buNone/>
            </a:pPr>
            <a:r>
              <a:rPr lang="en-US" sz="1700" dirty="0"/>
              <a:t>            Areas within the patches (called feeding stations).</a:t>
            </a:r>
          </a:p>
          <a:p>
            <a:pPr marL="0" indent="0">
              <a:buNone/>
            </a:pPr>
            <a:r>
              <a:rPr lang="en-US" sz="1700" dirty="0"/>
              <a:t>               Plant species </a:t>
            </a:r>
          </a:p>
          <a:p>
            <a:pPr marL="0" indent="0">
              <a:buNone/>
            </a:pPr>
            <a:r>
              <a:rPr lang="en-US" sz="1700" dirty="0"/>
              <a:t>                  Individual plants within the species</a:t>
            </a:r>
          </a:p>
          <a:p>
            <a:pPr marL="0" indent="0">
              <a:buNone/>
            </a:pPr>
            <a:endParaRPr lang="en-US" sz="1700" dirty="0"/>
          </a:p>
          <a:p>
            <a:endParaRPr lang="en-US" sz="1700" dirty="0"/>
          </a:p>
          <a:p>
            <a:endParaRPr lang="en-US" sz="1700" dirty="0"/>
          </a:p>
          <a:p>
            <a:endParaRPr lang="en-US" sz="1700" dirty="0"/>
          </a:p>
        </p:txBody>
      </p:sp>
    </p:spTree>
    <p:extLst>
      <p:ext uri="{BB962C8B-B14F-4D97-AF65-F5344CB8AC3E}">
        <p14:creationId xmlns:p14="http://schemas.microsoft.com/office/powerpoint/2010/main" val="1553799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herd of cattle grazing on a lush green field&#10;&#10;Description generated with high confidence">
            <a:extLst>
              <a:ext uri="{FF2B5EF4-FFF2-40B4-BE49-F238E27FC236}">
                <a16:creationId xmlns:a16="http://schemas.microsoft.com/office/drawing/2014/main" id="{BD18ECC0-C380-4380-8D6A-219962D8C4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30" r="4528"/>
          <a:stretch/>
        </p:blipFill>
        <p:spPr>
          <a:xfrm>
            <a:off x="20" y="10"/>
            <a:ext cx="9141468" cy="6857990"/>
          </a:xfrm>
          <a:prstGeom prst="rect">
            <a:avLst/>
          </a:prstGeom>
        </p:spPr>
      </p:pic>
      <p:sp>
        <p:nvSpPr>
          <p:cNvPr id="54" name="Rectangle 53">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970304" y="152400"/>
            <a:ext cx="7200900" cy="1485900"/>
          </a:xfrm>
        </p:spPr>
        <p:txBody>
          <a:bodyPr>
            <a:normAutofit/>
          </a:bodyPr>
          <a:lstStyle/>
          <a:p>
            <a:pPr algn="ctr"/>
            <a:r>
              <a:rPr lang="en-US" sz="4100" dirty="0"/>
              <a:t>5.  Graze to Achieve Appropriate Grazing Distribution</a:t>
            </a:r>
          </a:p>
        </p:txBody>
      </p:sp>
      <p:sp>
        <p:nvSpPr>
          <p:cNvPr id="56" name="Rectangle 55">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976166" y="1579685"/>
            <a:ext cx="7200900" cy="5105400"/>
          </a:xfrm>
        </p:spPr>
        <p:txBody>
          <a:bodyPr>
            <a:normAutofit lnSpcReduction="10000"/>
          </a:bodyPr>
          <a:lstStyle/>
          <a:p>
            <a:pPr marL="0" indent="0">
              <a:buNone/>
            </a:pPr>
            <a:r>
              <a:rPr lang="en-US" sz="1600" dirty="0"/>
              <a:t>Factors that impact grazing distribution include:</a:t>
            </a:r>
          </a:p>
          <a:p>
            <a:pPr>
              <a:buFont typeface="Arial" panose="020B0604020202020204" pitchFamily="34" charset="0"/>
              <a:buChar char="•"/>
            </a:pPr>
            <a:r>
              <a:rPr lang="en-US" sz="1600" dirty="0"/>
              <a:t>Distance from Water – Areas closest to water are more heavily grazed. </a:t>
            </a:r>
          </a:p>
          <a:p>
            <a:pPr>
              <a:buFont typeface="Arial" panose="020B0604020202020204" pitchFamily="34" charset="0"/>
              <a:buChar char="•"/>
            </a:pPr>
            <a:r>
              <a:rPr lang="en-US" sz="1600" dirty="0"/>
              <a:t>Vegetation Type – Type, species, and age of plants; presence and/or absence of highly palatable species will affect distribution.</a:t>
            </a:r>
          </a:p>
          <a:p>
            <a:pPr>
              <a:buFont typeface="Arial" panose="020B0604020202020204" pitchFamily="34" charset="0"/>
              <a:buChar char="•"/>
            </a:pPr>
            <a:r>
              <a:rPr lang="en-US" sz="1600" dirty="0"/>
              <a:t>Topography - Level areas are grazed more readily than steep areas.  Livestock prefer areas with less than 10% slope.</a:t>
            </a:r>
          </a:p>
          <a:p>
            <a:pPr>
              <a:buFont typeface="Arial" panose="020B0604020202020204" pitchFamily="34" charset="0"/>
              <a:buChar char="•"/>
            </a:pPr>
            <a:r>
              <a:rPr lang="en-US" sz="1600" dirty="0"/>
              <a:t>Ecological Sites – Different ecological sites produce different types and associations of plants, some of which are preferred over others.</a:t>
            </a:r>
          </a:p>
          <a:p>
            <a:pPr>
              <a:buFont typeface="Arial" panose="020B0604020202020204" pitchFamily="34" charset="0"/>
              <a:buChar char="•"/>
            </a:pPr>
            <a:r>
              <a:rPr lang="en-US" sz="1600" dirty="0"/>
              <a:t>Shade – Trees attract livestock during hot, sunny days. </a:t>
            </a:r>
          </a:p>
          <a:p>
            <a:pPr>
              <a:buFont typeface="Arial" panose="020B0604020202020204" pitchFamily="34" charset="0"/>
              <a:buChar char="•"/>
            </a:pPr>
            <a:r>
              <a:rPr lang="en-US" sz="1600" dirty="0"/>
              <a:t>Weather – Prevailing wind direction and other factors affect grazing distribution.  In the heat of the summer, cattle graze where wind provides relief.  In winter cattle graze in locations that provide protection from the winds and snow. </a:t>
            </a:r>
          </a:p>
          <a:p>
            <a:pPr>
              <a:buFont typeface="Arial" panose="020B0604020202020204" pitchFamily="34" charset="0"/>
              <a:buChar char="•"/>
            </a:pPr>
            <a:r>
              <a:rPr lang="en-US" sz="1600" dirty="0"/>
              <a:t>Animal Pests – When pests like flies are a problem, animals tend to select uplands and open areas with more wind.</a:t>
            </a:r>
          </a:p>
          <a:p>
            <a:pPr>
              <a:buFont typeface="Arial" panose="020B0604020202020204" pitchFamily="34" charset="0"/>
              <a:buChar char="•"/>
            </a:pPr>
            <a:r>
              <a:rPr lang="en-US" sz="1600" dirty="0"/>
              <a:t>Management Practices  - Location of supplements and oilers, rubbing posts, etc.</a:t>
            </a:r>
          </a:p>
          <a:p>
            <a:pPr marL="0" indent="0">
              <a:buNone/>
            </a:pPr>
            <a:endParaRPr lang="en-US" sz="1100" dirty="0"/>
          </a:p>
          <a:p>
            <a:endParaRPr lang="en-US" sz="1100" dirty="0"/>
          </a:p>
          <a:p>
            <a:endParaRPr lang="en-US" sz="1100" dirty="0"/>
          </a:p>
          <a:p>
            <a:endParaRPr lang="en-US" sz="1100" dirty="0"/>
          </a:p>
        </p:txBody>
      </p:sp>
    </p:spTree>
    <p:extLst>
      <p:ext uri="{BB962C8B-B14F-4D97-AF65-F5344CB8AC3E}">
        <p14:creationId xmlns:p14="http://schemas.microsoft.com/office/powerpoint/2010/main" val="2601668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445973" y="76200"/>
            <a:ext cx="4593043" cy="1066800"/>
          </a:xfrm>
        </p:spPr>
        <p:txBody>
          <a:bodyPr>
            <a:normAutofit/>
          </a:bodyPr>
          <a:lstStyle/>
          <a:p>
            <a:r>
              <a:rPr lang="en-US" sz="3200" dirty="0"/>
              <a:t>Conservation Practices on Rangelands</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472350" y="1219200"/>
            <a:ext cx="4785449" cy="5410200"/>
          </a:xfrm>
        </p:spPr>
        <p:txBody>
          <a:bodyPr>
            <a:normAutofit lnSpcReduction="10000"/>
          </a:bodyPr>
          <a:lstStyle/>
          <a:p>
            <a:pPr marL="0" indent="0">
              <a:buNone/>
            </a:pPr>
            <a:r>
              <a:rPr lang="en-US" sz="1700" dirty="0"/>
              <a:t>Conservation practices on rangelands relate to the implementation of prescribed grazing.  Prescribed grazing is sometimes called proper grazing use or grazing management.</a:t>
            </a:r>
          </a:p>
          <a:p>
            <a:pPr marL="0" indent="0">
              <a:buNone/>
            </a:pPr>
            <a:r>
              <a:rPr lang="en-US" sz="1700" b="1" u="sng" dirty="0"/>
              <a:t>Prescribed grazing:</a:t>
            </a:r>
            <a:r>
              <a:rPr lang="en-US" sz="1700" dirty="0"/>
              <a:t>  Managing the interactions between plants, soils, topography, and grazing animals to achieve the landowner’s economic and ecologic objectives for the land in a sustainable manner.</a:t>
            </a:r>
          </a:p>
          <a:p>
            <a:pPr marL="0" indent="0">
              <a:buNone/>
            </a:pPr>
            <a:r>
              <a:rPr lang="en-US" sz="1700" b="1" u="sng" dirty="0"/>
              <a:t>Facilitating Practices</a:t>
            </a:r>
            <a:r>
              <a:rPr lang="en-US" sz="1700" dirty="0"/>
              <a:t>:  Conservation practices needed to implement a good prescribed grazing plan.  Facilitating practices include cross-fences and water developments.  Prescribed burns can be a facilitating practice when used to improve grazing distribution and/or to influence the plant community.</a:t>
            </a:r>
          </a:p>
          <a:p>
            <a:pPr marL="0" indent="0">
              <a:buNone/>
            </a:pPr>
            <a:r>
              <a:rPr lang="en-US" sz="1700" b="1" u="sng" dirty="0"/>
              <a:t>Accelerating Practices</a:t>
            </a:r>
            <a:r>
              <a:rPr lang="en-US" sz="1700" dirty="0"/>
              <a:t>:  Conservation practices needed to address resource problems on the land that can not be fixed by grazing management alone.  Accelerating practices include brush management, weed control, and range seedings.</a:t>
            </a:r>
          </a:p>
          <a:p>
            <a:pPr marL="0" indent="0">
              <a:buNone/>
            </a:pPr>
            <a:endParaRPr lang="en-US" sz="1100" dirty="0"/>
          </a:p>
          <a:p>
            <a:endParaRPr lang="en-US" sz="1100" dirty="0"/>
          </a:p>
        </p:txBody>
      </p:sp>
      <p:sp>
        <p:nvSpPr>
          <p:cNvPr id="70" name="Rectangle 69">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herd of zebra standing on top of a dry grass field&#10;&#10;Description generated with high confidence">
            <a:extLst>
              <a:ext uri="{FF2B5EF4-FFF2-40B4-BE49-F238E27FC236}">
                <a16:creationId xmlns:a16="http://schemas.microsoft.com/office/drawing/2014/main" id="{FE508B79-E209-4B91-B41D-D9B0CD8EE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56" r="19638"/>
          <a:stretch/>
        </p:blipFill>
        <p:spPr>
          <a:xfrm>
            <a:off x="5709195" y="10"/>
            <a:ext cx="3434804" cy="6857990"/>
          </a:xfrm>
          <a:prstGeom prst="rect">
            <a:avLst/>
          </a:prstGeom>
        </p:spPr>
      </p:pic>
    </p:spTree>
    <p:extLst>
      <p:ext uri="{BB962C8B-B14F-4D97-AF65-F5344CB8AC3E}">
        <p14:creationId xmlns:p14="http://schemas.microsoft.com/office/powerpoint/2010/main" val="10516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98CA5AE-F2E4-4A6F-B986-89804B1E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457200" y="220985"/>
            <a:ext cx="4345106" cy="1485900"/>
          </a:xfrm>
        </p:spPr>
        <p:txBody>
          <a:bodyPr>
            <a:normAutofit/>
          </a:bodyPr>
          <a:lstStyle/>
          <a:p>
            <a:r>
              <a:rPr lang="en-US" sz="3600" dirty="0"/>
              <a:t>Water Developments on Rangelands: Wells</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426719" y="1447800"/>
            <a:ext cx="4345106" cy="4800600"/>
          </a:xfrm>
        </p:spPr>
        <p:txBody>
          <a:bodyPr>
            <a:normAutofit fontScale="92500"/>
          </a:bodyPr>
          <a:lstStyle/>
          <a:p>
            <a:pPr marL="0" indent="0">
              <a:buNone/>
            </a:pPr>
            <a:r>
              <a:rPr lang="en-US" sz="1400" dirty="0"/>
              <a:t>Livestock wells are a common conservation practice in Nebraska.  Wells are installed primarily for livestock water but are located to facilitate better livestock distribution.</a:t>
            </a:r>
          </a:p>
          <a:p>
            <a:pPr marL="0" indent="0">
              <a:buNone/>
            </a:pPr>
            <a:r>
              <a:rPr lang="en-US" sz="1400" dirty="0"/>
              <a:t>Wells are drilled to provide water directly to a tank or trough or to deliver water through a livestock pipeline to multiple tanks.</a:t>
            </a:r>
          </a:p>
          <a:p>
            <a:pPr marL="0" indent="0">
              <a:buNone/>
            </a:pPr>
            <a:r>
              <a:rPr lang="en-US" sz="1400" dirty="0"/>
              <a:t>Most of Nebraska has access to the High Plains Aquifer, which includes the Ogallala Aquifer and the alluvial aquifers near streams located within the Ogallala Aquifer.  In these areas, individual wells and wells feeding pipelines are common.  In some parts of the state, ground water is deeper and harder to access.</a:t>
            </a:r>
          </a:p>
          <a:p>
            <a:pPr marL="0" indent="0">
              <a:buNone/>
            </a:pPr>
            <a:r>
              <a:rPr lang="en-US" sz="1400" dirty="0"/>
              <a:t>Livestock wells may have a pumping plant powered by wind, electricity or solar energy.  Solar wells can be permanent fixtures or they can be designed as portable systems that can be moved from pasture to pasture with the livestock.</a:t>
            </a:r>
          </a:p>
          <a:p>
            <a:pPr marL="0" indent="0">
              <a:buNone/>
            </a:pPr>
            <a:r>
              <a:rPr lang="en-US" sz="1400" dirty="0"/>
              <a:t>Windmills and solar wells are more economical in areas where powerlines are not nearby.  Running new powerlines for electric wells can be quite costly.</a:t>
            </a:r>
          </a:p>
          <a:p>
            <a:pPr marL="0" indent="0">
              <a:buNone/>
            </a:pPr>
            <a:r>
              <a:rPr lang="en-US" sz="1100" i="1" dirty="0"/>
              <a:t>Photos:  Top:  Solar panel system for solar powered livestock well.  Bottom:  Wind mill for livestock water.</a:t>
            </a:r>
            <a:endParaRPr lang="en-US" sz="1100" dirty="0"/>
          </a:p>
          <a:p>
            <a:endParaRPr lang="en-US" sz="1100" dirty="0"/>
          </a:p>
          <a:p>
            <a:endParaRPr lang="en-US" sz="1100" dirty="0"/>
          </a:p>
          <a:p>
            <a:endParaRPr lang="en-US" sz="1100" dirty="0"/>
          </a:p>
        </p:txBody>
      </p:sp>
      <p:sp>
        <p:nvSpPr>
          <p:cNvPr id="77" name="Rectangle 76">
            <a:extLst>
              <a:ext uri="{FF2B5EF4-FFF2-40B4-BE49-F238E27FC236}">
                <a16:creationId xmlns:a16="http://schemas.microsoft.com/office/drawing/2014/main" id="{E67E3959-D0D8-49DB-A48B-CE4FC3687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picture containing outdoor, sky, ground, tree&#10;&#10;Description generated with very high confidence">
            <a:extLst>
              <a:ext uri="{FF2B5EF4-FFF2-40B4-BE49-F238E27FC236}">
                <a16:creationId xmlns:a16="http://schemas.microsoft.com/office/drawing/2014/main" id="{F47558C9-64BF-45DE-9D1F-126F8545A7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51" r="22322"/>
          <a:stretch/>
        </p:blipFill>
        <p:spPr>
          <a:xfrm>
            <a:off x="5709195" y="10"/>
            <a:ext cx="3434804" cy="3428990"/>
          </a:xfrm>
          <a:prstGeom prst="rect">
            <a:avLst/>
          </a:prstGeom>
        </p:spPr>
      </p:pic>
      <p:pic>
        <p:nvPicPr>
          <p:cNvPr id="5" name="Picture 4">
            <a:extLst>
              <a:ext uri="{FF2B5EF4-FFF2-40B4-BE49-F238E27FC236}">
                <a16:creationId xmlns:a16="http://schemas.microsoft.com/office/drawing/2014/main" id="{FE508B79-E209-4B91-B41D-D9B0CD8EED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87" r="14252" b="2"/>
          <a:stretch/>
        </p:blipFill>
        <p:spPr>
          <a:xfrm>
            <a:off x="5709195" y="3438457"/>
            <a:ext cx="3434804" cy="3429000"/>
          </a:xfrm>
          <a:prstGeom prst="rect">
            <a:avLst/>
          </a:prstGeom>
        </p:spPr>
      </p:pic>
    </p:spTree>
    <p:extLst>
      <p:ext uri="{BB962C8B-B14F-4D97-AF65-F5344CB8AC3E}">
        <p14:creationId xmlns:p14="http://schemas.microsoft.com/office/powerpoint/2010/main" val="711594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B98CA5AE-F2E4-4A6F-B986-89804B1E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381000" y="247650"/>
            <a:ext cx="5105400" cy="1485900"/>
          </a:xfrm>
        </p:spPr>
        <p:txBody>
          <a:bodyPr>
            <a:noAutofit/>
          </a:bodyPr>
          <a:lstStyle/>
          <a:p>
            <a:pPr algn="ctr"/>
            <a:r>
              <a:rPr lang="en-US" sz="3200" dirty="0"/>
              <a:t>Water Developments on Rangelands: Livestock Pipelines</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649807" y="1828800"/>
            <a:ext cx="4345106" cy="4343400"/>
          </a:xfrm>
        </p:spPr>
        <p:txBody>
          <a:bodyPr>
            <a:normAutofit fontScale="92500" lnSpcReduction="10000"/>
          </a:bodyPr>
          <a:lstStyle/>
          <a:p>
            <a:pPr marL="0" indent="0">
              <a:buNone/>
            </a:pPr>
            <a:r>
              <a:rPr lang="en-US" sz="1400" dirty="0"/>
              <a:t>Livestock pipelines are an alternative to multiple wells in a pasture or set of pastures.  It is often less costly to install one well and several hundred or thousands of feet of pipeline than to drill multiple livestock wells.</a:t>
            </a:r>
          </a:p>
          <a:p>
            <a:pPr marL="0" indent="0">
              <a:buNone/>
            </a:pPr>
            <a:r>
              <a:rPr lang="en-US" sz="1400" dirty="0"/>
              <a:t>The size of pipe used in livestock pipelines in Nebraska is determined by the amount of water to be delivered, the difference in elevation (uphill and downhill) along the pipeline route and the length of pipeline.  </a:t>
            </a:r>
          </a:p>
          <a:p>
            <a:pPr marL="0" indent="0">
              <a:buNone/>
            </a:pPr>
            <a:r>
              <a:rPr lang="en-US" sz="1400" dirty="0"/>
              <a:t>In Nebraska most on-ranch pipelines are either polyvinyl chloride (PVC) or polyethylene (PE).  With PVC pipe, a trench is dug, the sections of pipe glued together and placed in the trench, and the trench covered.  The disturbed soil will settle and grass re-establishes in 1-2 years.  With PE pipelines, the pipe is more pliable and is on a large roll.  The pipeline is knifed into the soil as a longer continuous pipe.</a:t>
            </a:r>
          </a:p>
          <a:p>
            <a:pPr marL="0" indent="0">
              <a:buNone/>
            </a:pPr>
            <a:r>
              <a:rPr lang="en-US" sz="1400" dirty="0"/>
              <a:t>In areas with limited water, large community pipelines on rural water systems are used to supply water.  Rural water systems in Sioux and Knox counties are over 100 miles long and supply more than 50,000 acres.</a:t>
            </a:r>
          </a:p>
          <a:p>
            <a:pPr marL="0" indent="0">
              <a:buNone/>
            </a:pPr>
            <a:r>
              <a:rPr lang="en-US" sz="800" i="1" dirty="0"/>
              <a:t>Photos:  Top: Livestock pipeline being installed on a sandy site in Holt County, photo by: Myra Richardson   Bottom:  Livestock pipeline immediately after construction on a sands site in Dundy County</a:t>
            </a:r>
            <a:endParaRPr lang="en-US" sz="800" dirty="0"/>
          </a:p>
          <a:p>
            <a:endParaRPr lang="en-US" sz="800" dirty="0"/>
          </a:p>
          <a:p>
            <a:endParaRPr lang="en-US" sz="800" dirty="0"/>
          </a:p>
          <a:p>
            <a:endParaRPr lang="en-US" sz="800" dirty="0"/>
          </a:p>
        </p:txBody>
      </p:sp>
      <p:sp>
        <p:nvSpPr>
          <p:cNvPr id="91" name="Rectangle 90">
            <a:extLst>
              <a:ext uri="{FF2B5EF4-FFF2-40B4-BE49-F238E27FC236}">
                <a16:creationId xmlns:a16="http://schemas.microsoft.com/office/drawing/2014/main" id="{E67E3959-D0D8-49DB-A48B-CE4FC3687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FE508B79-E209-4B91-B41D-D9B0CD8EE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51" r="-3" b="22874"/>
          <a:stretch/>
        </p:blipFill>
        <p:spPr>
          <a:xfrm>
            <a:off x="5709195" y="10"/>
            <a:ext cx="3434804" cy="3428990"/>
          </a:xfrm>
          <a:prstGeom prst="rect">
            <a:avLst/>
          </a:prstGeom>
        </p:spPr>
      </p:pic>
      <p:pic>
        <p:nvPicPr>
          <p:cNvPr id="6" name="Picture 5">
            <a:extLst>
              <a:ext uri="{FF2B5EF4-FFF2-40B4-BE49-F238E27FC236}">
                <a16:creationId xmlns:a16="http://schemas.microsoft.com/office/drawing/2014/main" id="{F47558C9-64BF-45DE-9D1F-126F8545A7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93" r="5730"/>
          <a:stretch/>
        </p:blipFill>
        <p:spPr>
          <a:xfrm>
            <a:off x="5709195" y="3438457"/>
            <a:ext cx="3434804" cy="3429000"/>
          </a:xfrm>
          <a:prstGeom prst="rect">
            <a:avLst/>
          </a:prstGeom>
        </p:spPr>
      </p:pic>
    </p:spTree>
    <p:extLst>
      <p:ext uri="{BB962C8B-B14F-4D97-AF65-F5344CB8AC3E}">
        <p14:creationId xmlns:p14="http://schemas.microsoft.com/office/powerpoint/2010/main" val="3763631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B98CA5AE-F2E4-4A6F-B986-89804B1E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457200" y="228605"/>
            <a:ext cx="4345106" cy="1485900"/>
          </a:xfrm>
        </p:spPr>
        <p:txBody>
          <a:bodyPr>
            <a:normAutofit/>
          </a:bodyPr>
          <a:lstStyle/>
          <a:p>
            <a:r>
              <a:rPr lang="en-US" sz="3400" dirty="0"/>
              <a:t>Water Developments on Rangelands: Tanks</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381000" y="1447800"/>
            <a:ext cx="4876800" cy="4953000"/>
          </a:xfrm>
        </p:spPr>
        <p:txBody>
          <a:bodyPr>
            <a:normAutofit fontScale="25000" lnSpcReduction="20000"/>
          </a:bodyPr>
          <a:lstStyle/>
          <a:p>
            <a:pPr marL="0" indent="0">
              <a:buNone/>
            </a:pPr>
            <a:r>
              <a:rPr lang="en-US" sz="5600" dirty="0"/>
              <a:t>There are a number of options for types of tanks.  Factors to consider when selecting a tank type include the amount of water needed, the durability needed, availability in the area, and ease of installation.  </a:t>
            </a:r>
          </a:p>
          <a:p>
            <a:pPr marL="0" indent="0">
              <a:buNone/>
            </a:pPr>
            <a:r>
              <a:rPr lang="en-US" sz="5600" b="1" u="sng" dirty="0"/>
              <a:t>“Bottomless” tanks </a:t>
            </a:r>
            <a:r>
              <a:rPr lang="en-US" sz="5600" dirty="0"/>
              <a:t>consist of a galvanized steel rim (which does not have a bottom) that is installed on a concrete pad, with a layer of bentonite clay, or a thick, flexible membrane. These tanks can be quite large and a typical size is 30’diameter.  These tanks are a good way to supply a large volume of water to a pasture at a single watering point.</a:t>
            </a:r>
          </a:p>
          <a:p>
            <a:pPr marL="0" indent="0">
              <a:buNone/>
            </a:pPr>
            <a:r>
              <a:rPr lang="en-US" sz="5600" b="1" u="sng" dirty="0"/>
              <a:t>Steel bottom tanks </a:t>
            </a:r>
            <a:r>
              <a:rPr lang="en-US" sz="5600" dirty="0"/>
              <a:t>are manufactured entirely of galvanized steel.  These tanks are smaller (usually 11’ diameter or smaller) than the typical bottomless tank.  Several steel bottom tanks in various locations throughout a pasture on a pipeline system is a good way to achieve even grazing distribution.  </a:t>
            </a:r>
          </a:p>
          <a:p>
            <a:pPr marL="0" indent="0">
              <a:buNone/>
            </a:pPr>
            <a:r>
              <a:rPr lang="en-US" sz="5600" b="1" u="sng" dirty="0"/>
              <a:t>Rubber Tire Tanks </a:t>
            </a:r>
            <a:r>
              <a:rPr lang="en-US" sz="5600" dirty="0"/>
              <a:t>are tanks that are made from recycled mining equipment tires.  The typical size for this type of tank is 9’ diameter.  These tanks are very durable, long lasting tanks.  Some rubber tire tanks are placed on a concrete pad and some have a steel plate installed in the bottom of the tank.</a:t>
            </a:r>
            <a:endParaRPr lang="en-US" sz="5600" i="1" dirty="0"/>
          </a:p>
          <a:p>
            <a:pPr marL="0" indent="0">
              <a:buNone/>
            </a:pPr>
            <a:r>
              <a:rPr lang="en-US" sz="5600" b="1" u="sng" dirty="0"/>
              <a:t>Polyethylene Tanks  and Fiberglass tanks </a:t>
            </a:r>
            <a:r>
              <a:rPr lang="en-US" sz="5600" dirty="0"/>
              <a:t>are similar in size and function to steel bottom tanks and are used less frequently on Nebraska rangelands</a:t>
            </a:r>
            <a:r>
              <a:rPr lang="en-US" sz="3400" dirty="0"/>
              <a:t>.</a:t>
            </a:r>
          </a:p>
          <a:p>
            <a:pPr marL="0" indent="0">
              <a:buNone/>
            </a:pPr>
            <a:endParaRPr lang="en-US" sz="2300" i="1" dirty="0"/>
          </a:p>
          <a:p>
            <a:pPr marL="0" indent="0">
              <a:buNone/>
            </a:pPr>
            <a:r>
              <a:rPr lang="en-US" sz="4400" i="1" dirty="0"/>
              <a:t>Photos:  Top:  Bottomless tank with solar well Bottom:  Rubber tire tank supplied by spring development.</a:t>
            </a:r>
            <a:endParaRPr lang="en-US" sz="4400" dirty="0"/>
          </a:p>
        </p:txBody>
      </p:sp>
      <p:sp>
        <p:nvSpPr>
          <p:cNvPr id="91" name="Rectangle 90">
            <a:extLst>
              <a:ext uri="{FF2B5EF4-FFF2-40B4-BE49-F238E27FC236}">
                <a16:creationId xmlns:a16="http://schemas.microsoft.com/office/drawing/2014/main" id="{E67E3959-D0D8-49DB-A48B-CE4FC3687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FE508B79-E209-4B91-B41D-D9B0CD8EE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19" r="2654"/>
          <a:stretch/>
        </p:blipFill>
        <p:spPr>
          <a:xfrm>
            <a:off x="5709195" y="10"/>
            <a:ext cx="3434804" cy="3428990"/>
          </a:xfrm>
          <a:prstGeom prst="rect">
            <a:avLst/>
          </a:prstGeom>
        </p:spPr>
      </p:pic>
      <p:pic>
        <p:nvPicPr>
          <p:cNvPr id="6" name="Picture 5">
            <a:extLst>
              <a:ext uri="{FF2B5EF4-FFF2-40B4-BE49-F238E27FC236}">
                <a16:creationId xmlns:a16="http://schemas.microsoft.com/office/drawing/2014/main" id="{F47558C9-64BF-45DE-9D1F-126F8545A7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35" r="21020"/>
          <a:stretch/>
        </p:blipFill>
        <p:spPr>
          <a:xfrm>
            <a:off x="5709195" y="3438457"/>
            <a:ext cx="3434804" cy="3429000"/>
          </a:xfrm>
          <a:prstGeom prst="rect">
            <a:avLst/>
          </a:prstGeom>
        </p:spPr>
      </p:pic>
    </p:spTree>
    <p:extLst>
      <p:ext uri="{BB962C8B-B14F-4D97-AF65-F5344CB8AC3E}">
        <p14:creationId xmlns:p14="http://schemas.microsoft.com/office/powerpoint/2010/main" val="975657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457200" y="201930"/>
            <a:ext cx="4345106" cy="1485900"/>
          </a:xfrm>
        </p:spPr>
        <p:txBody>
          <a:bodyPr>
            <a:normAutofit/>
          </a:bodyPr>
          <a:lstStyle/>
          <a:p>
            <a:r>
              <a:rPr lang="en-US" sz="3400" dirty="0"/>
              <a:t>Water Developments on Rangelands: Ponds and Dugouts</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441960" y="1889760"/>
            <a:ext cx="4345106" cy="4968240"/>
          </a:xfrm>
        </p:spPr>
        <p:txBody>
          <a:bodyPr>
            <a:normAutofit/>
          </a:bodyPr>
          <a:lstStyle/>
          <a:p>
            <a:pPr marL="0" indent="0">
              <a:buNone/>
            </a:pPr>
            <a:r>
              <a:rPr lang="en-US" sz="1400" dirty="0"/>
              <a:t>Ponds and dugouts are constructed to capture runoff water from the surrounding watershed.  In some areas ponds are the most common livestock water source.</a:t>
            </a:r>
          </a:p>
          <a:p>
            <a:pPr marL="0" indent="0">
              <a:buNone/>
            </a:pPr>
            <a:r>
              <a:rPr lang="en-US" sz="1400" dirty="0"/>
              <a:t>Ponds are large structures that have a dam and spillway to safely release excess storm water.  Dugouts are dug into the ground on level bottomlands and do not have a dam, but a small berm.</a:t>
            </a:r>
          </a:p>
          <a:p>
            <a:pPr marL="0" indent="0">
              <a:buNone/>
            </a:pPr>
            <a:r>
              <a:rPr lang="en-US" sz="1400" dirty="0"/>
              <a:t>When water levels in ponds and dugouts are low, the water quality for drinking can be quite low. During droughts, these water developments may not provide adequate water for the livestock and wildlife.</a:t>
            </a:r>
          </a:p>
          <a:p>
            <a:pPr marL="0" indent="0">
              <a:buNone/>
            </a:pPr>
            <a:endParaRPr lang="en-US" sz="700" i="1" dirty="0"/>
          </a:p>
          <a:p>
            <a:pPr marL="0" indent="0">
              <a:buNone/>
            </a:pPr>
            <a:endParaRPr lang="en-US" sz="700" i="1" dirty="0"/>
          </a:p>
          <a:p>
            <a:pPr marL="0" indent="0">
              <a:buNone/>
            </a:pPr>
            <a:endParaRPr lang="en-US" sz="700" i="1" dirty="0"/>
          </a:p>
          <a:p>
            <a:pPr marL="0" indent="0">
              <a:buNone/>
            </a:pPr>
            <a:endParaRPr lang="en-US" sz="700" i="1" dirty="0"/>
          </a:p>
          <a:p>
            <a:pPr marL="0" indent="0">
              <a:buNone/>
            </a:pPr>
            <a:endParaRPr lang="en-US" sz="700" i="1" dirty="0"/>
          </a:p>
          <a:p>
            <a:pPr marL="0" indent="0">
              <a:buNone/>
            </a:pPr>
            <a:r>
              <a:rPr lang="en-US" sz="1200" i="1" dirty="0"/>
              <a:t>Photo:  Pond in Cheyenne County, Kristin Dickinson, NRCS</a:t>
            </a:r>
          </a:p>
          <a:p>
            <a:pPr marL="0" indent="0">
              <a:buNone/>
            </a:pPr>
            <a:endParaRPr lang="en-US" sz="700" i="1" dirty="0"/>
          </a:p>
        </p:txBody>
      </p:sp>
      <p:sp>
        <p:nvSpPr>
          <p:cNvPr id="98" name="Rectangle 97">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F47558C9-64BF-45DE-9D1F-126F8545A746}"/>
              </a:ext>
            </a:extLst>
          </p:cNvPr>
          <p:cNvPicPr>
            <a:picLocks noChangeAspect="1"/>
          </p:cNvPicPr>
          <p:nvPr/>
        </p:nvPicPr>
        <p:blipFill rotWithShape="1">
          <a:blip r:embed="rId2">
            <a:extLst>
              <a:ext uri="{28A0092B-C50C-407E-A947-70E740481C1C}">
                <a14:useLocalDpi xmlns:a14="http://schemas.microsoft.com/office/drawing/2010/main" val="0"/>
              </a:ext>
            </a:extLst>
          </a:blip>
          <a:srcRect l="28779" r="33658"/>
          <a:stretch/>
        </p:blipFill>
        <p:spPr>
          <a:xfrm>
            <a:off x="5709195" y="10"/>
            <a:ext cx="3434804" cy="6857990"/>
          </a:xfrm>
          <a:prstGeom prst="rect">
            <a:avLst/>
          </a:prstGeom>
        </p:spPr>
      </p:pic>
    </p:spTree>
    <p:extLst>
      <p:ext uri="{BB962C8B-B14F-4D97-AF65-F5344CB8AC3E}">
        <p14:creationId xmlns:p14="http://schemas.microsoft.com/office/powerpoint/2010/main" val="1187745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457200" y="391258"/>
            <a:ext cx="4648200" cy="1485900"/>
          </a:xfrm>
        </p:spPr>
        <p:txBody>
          <a:bodyPr>
            <a:normAutofit/>
          </a:bodyPr>
          <a:lstStyle/>
          <a:p>
            <a:pPr algn="ctr"/>
            <a:r>
              <a:rPr lang="en-US" sz="3200" dirty="0"/>
              <a:t>Water Developments on Rangelands: Spring Developments</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588557" y="2286000"/>
            <a:ext cx="4345106" cy="3581400"/>
          </a:xfrm>
        </p:spPr>
        <p:txBody>
          <a:bodyPr>
            <a:normAutofit/>
          </a:bodyPr>
          <a:lstStyle/>
          <a:p>
            <a:pPr marL="0" indent="0">
              <a:buNone/>
            </a:pPr>
            <a:r>
              <a:rPr lang="en-US" sz="1400" dirty="0"/>
              <a:t>Springs are areas where water is seeping or flowing from small openings in the ground or from joints or fissures in the rock.  Some areas have abundant springs, which can be important water sources.</a:t>
            </a:r>
          </a:p>
          <a:p>
            <a:pPr marL="0" indent="0">
              <a:buNone/>
            </a:pPr>
            <a:r>
              <a:rPr lang="en-US" sz="1400" dirty="0"/>
              <a:t>When the water is slowly seeping to the surface these areas can be excavated, a spring box inserted, and collection pipes used to harvest the water and direct it to a tank.</a:t>
            </a:r>
          </a:p>
          <a:p>
            <a:pPr marL="0" indent="0">
              <a:buNone/>
            </a:pPr>
            <a:r>
              <a:rPr lang="en-US" sz="1400" dirty="0"/>
              <a:t>In Nebraska, there are a few areas where spring development is feasible, but this is a relatively uncommon practice across the state.</a:t>
            </a:r>
          </a:p>
          <a:p>
            <a:pPr marL="0" indent="0">
              <a:buNone/>
            </a:pPr>
            <a:endParaRPr lang="en-US" sz="1400" i="1" dirty="0"/>
          </a:p>
          <a:p>
            <a:pPr marL="0" indent="0">
              <a:buNone/>
            </a:pPr>
            <a:r>
              <a:rPr lang="en-US" sz="1200" i="1" dirty="0"/>
              <a:t>Photo:  Spring development in Knox County, NE</a:t>
            </a:r>
          </a:p>
          <a:p>
            <a:pPr marL="0" indent="0">
              <a:buNone/>
            </a:pPr>
            <a:endParaRPr lang="en-US" sz="1400" i="1" dirty="0"/>
          </a:p>
        </p:txBody>
      </p:sp>
      <p:sp>
        <p:nvSpPr>
          <p:cNvPr id="105" name="Rectangle 104">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F47558C9-64BF-45DE-9D1F-126F8545A7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961"/>
          <a:stretch/>
        </p:blipFill>
        <p:spPr>
          <a:xfrm>
            <a:off x="5709195" y="10"/>
            <a:ext cx="3434804" cy="6857990"/>
          </a:xfrm>
          <a:prstGeom prst="rect">
            <a:avLst/>
          </a:prstGeom>
        </p:spPr>
      </p:pic>
    </p:spTree>
    <p:extLst>
      <p:ext uri="{BB962C8B-B14F-4D97-AF65-F5344CB8AC3E}">
        <p14:creationId xmlns:p14="http://schemas.microsoft.com/office/powerpoint/2010/main" val="2831495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B98CA5AE-F2E4-4A6F-B986-89804B1E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588557" y="685800"/>
            <a:ext cx="4345106" cy="1485900"/>
          </a:xfrm>
        </p:spPr>
        <p:txBody>
          <a:bodyPr>
            <a:normAutofit/>
          </a:bodyPr>
          <a:lstStyle/>
          <a:p>
            <a:r>
              <a:rPr lang="en-US" sz="3400" dirty="0"/>
              <a:t>Water on Rangelands: Natural Water Sources</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381000" y="1905000"/>
            <a:ext cx="4345106" cy="4267200"/>
          </a:xfrm>
        </p:spPr>
        <p:txBody>
          <a:bodyPr>
            <a:normAutofit fontScale="62500" lnSpcReduction="20000"/>
          </a:bodyPr>
          <a:lstStyle/>
          <a:p>
            <a:pPr marL="0" indent="0">
              <a:buNone/>
            </a:pPr>
            <a:r>
              <a:rPr lang="en-US" sz="2500" dirty="0"/>
              <a:t>Lakes, streams and rivers are also common water sources in Nebraska.  </a:t>
            </a:r>
          </a:p>
          <a:p>
            <a:pPr marL="0" indent="0">
              <a:buNone/>
            </a:pPr>
            <a:r>
              <a:rPr lang="en-US" sz="2500" dirty="0"/>
              <a:t>When natural sources are used as primary water sources, care should be taken to prevent harm to the riparian areas, shorelines and water quality.  These areas can be protected by:</a:t>
            </a:r>
          </a:p>
          <a:p>
            <a:pPr>
              <a:buFont typeface="Arial" panose="020B0604020202020204" pitchFamily="34" charset="0"/>
              <a:buChar char="•"/>
            </a:pPr>
            <a:r>
              <a:rPr lang="en-US" sz="2500" dirty="0"/>
              <a:t>Including other water sources within the pasture.</a:t>
            </a:r>
          </a:p>
          <a:p>
            <a:pPr>
              <a:buFont typeface="Arial" panose="020B0604020202020204" pitchFamily="34" charset="0"/>
              <a:buChar char="•"/>
            </a:pPr>
            <a:r>
              <a:rPr lang="en-US" sz="2500" dirty="0"/>
              <a:t>Fencing the majority of the stream or lake to limit area of access along the riparian area or shoreline.</a:t>
            </a:r>
          </a:p>
          <a:p>
            <a:pPr>
              <a:buFont typeface="Arial" panose="020B0604020202020204" pitchFamily="34" charset="0"/>
              <a:buChar char="•"/>
            </a:pPr>
            <a:r>
              <a:rPr lang="en-US" sz="2500" dirty="0"/>
              <a:t>Use a grazing strategy that limits the amount of time in the pasture(s) by implementing a rotational grazing system.</a:t>
            </a:r>
          </a:p>
          <a:p>
            <a:pPr marL="0" indent="0">
              <a:buNone/>
            </a:pPr>
            <a:endParaRPr lang="en-US" i="1" dirty="0"/>
          </a:p>
          <a:p>
            <a:pPr marL="0" indent="0">
              <a:lnSpc>
                <a:spcPct val="120000"/>
              </a:lnSpc>
              <a:spcBef>
                <a:spcPts val="0"/>
              </a:spcBef>
              <a:buNone/>
            </a:pPr>
            <a:r>
              <a:rPr lang="en-US" i="1" dirty="0"/>
              <a:t>Top Photo:  Frenchman Creek in Dundy County, NE</a:t>
            </a:r>
          </a:p>
          <a:p>
            <a:pPr marL="0" indent="0">
              <a:lnSpc>
                <a:spcPct val="120000"/>
              </a:lnSpc>
              <a:spcBef>
                <a:spcPts val="0"/>
              </a:spcBef>
              <a:buNone/>
            </a:pPr>
            <a:r>
              <a:rPr lang="en-US" i="1" dirty="0"/>
              <a:t>Bottom Photo:  Sandhills Lake in Grant County, NE</a:t>
            </a:r>
          </a:p>
          <a:p>
            <a:pPr marL="0" indent="0">
              <a:buNone/>
            </a:pPr>
            <a:endParaRPr lang="en-US" i="1" dirty="0"/>
          </a:p>
        </p:txBody>
      </p:sp>
      <p:sp>
        <p:nvSpPr>
          <p:cNvPr id="112" name="Rectangle 111">
            <a:extLst>
              <a:ext uri="{FF2B5EF4-FFF2-40B4-BE49-F238E27FC236}">
                <a16:creationId xmlns:a16="http://schemas.microsoft.com/office/drawing/2014/main" id="{E67E3959-D0D8-49DB-A48B-CE4FC3687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F47558C9-64BF-45DE-9D1F-126F8545A746}"/>
              </a:ext>
            </a:extLst>
          </p:cNvPr>
          <p:cNvPicPr>
            <a:picLocks noChangeAspect="1"/>
          </p:cNvPicPr>
          <p:nvPr/>
        </p:nvPicPr>
        <p:blipFill rotWithShape="1">
          <a:blip r:embed="rId2">
            <a:extLst>
              <a:ext uri="{28A0092B-C50C-407E-A947-70E740481C1C}">
                <a14:useLocalDpi xmlns:a14="http://schemas.microsoft.com/office/drawing/2010/main" val="0"/>
              </a:ext>
            </a:extLst>
          </a:blip>
          <a:srcRect l="5415" r="19458"/>
          <a:stretch/>
        </p:blipFill>
        <p:spPr>
          <a:xfrm>
            <a:off x="5709195" y="10"/>
            <a:ext cx="3434804" cy="3428990"/>
          </a:xfrm>
          <a:prstGeom prst="rect">
            <a:avLst/>
          </a:prstGeom>
        </p:spPr>
      </p:pic>
      <p:pic>
        <p:nvPicPr>
          <p:cNvPr id="5" name="Picture 4">
            <a:extLst>
              <a:ext uri="{FF2B5EF4-FFF2-40B4-BE49-F238E27FC236}">
                <a16:creationId xmlns:a16="http://schemas.microsoft.com/office/drawing/2014/main" id="{216503CA-BED1-49CB-BB83-FB2B77A680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02" r="9071"/>
          <a:stretch/>
        </p:blipFill>
        <p:spPr>
          <a:xfrm>
            <a:off x="5709195" y="3438457"/>
            <a:ext cx="3434804" cy="3429000"/>
          </a:xfrm>
          <a:prstGeom prst="rect">
            <a:avLst/>
          </a:prstGeom>
        </p:spPr>
      </p:pic>
    </p:spTree>
    <p:extLst>
      <p:ext uri="{BB962C8B-B14F-4D97-AF65-F5344CB8AC3E}">
        <p14:creationId xmlns:p14="http://schemas.microsoft.com/office/powerpoint/2010/main" val="4065606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DCAA-1D98-4E2D-A316-4F55F826D0C5}"/>
              </a:ext>
            </a:extLst>
          </p:cNvPr>
          <p:cNvSpPr>
            <a:spLocks noGrp="1"/>
          </p:cNvSpPr>
          <p:nvPr>
            <p:ph type="title"/>
          </p:nvPr>
        </p:nvSpPr>
        <p:spPr>
          <a:xfrm>
            <a:off x="914400" y="381000"/>
            <a:ext cx="7200900" cy="990600"/>
          </a:xfrm>
        </p:spPr>
        <p:txBody>
          <a:bodyPr>
            <a:normAutofit fontScale="90000"/>
          </a:bodyPr>
          <a:lstStyle/>
          <a:p>
            <a:pPr algn="ctr"/>
            <a:r>
              <a:rPr lang="en-US" sz="3600" dirty="0"/>
              <a:t>Water Development Considerations – Volume</a:t>
            </a:r>
          </a:p>
        </p:txBody>
      </p:sp>
      <p:sp>
        <p:nvSpPr>
          <p:cNvPr id="3" name="Content Placeholder 2">
            <a:extLst>
              <a:ext uri="{FF2B5EF4-FFF2-40B4-BE49-F238E27FC236}">
                <a16:creationId xmlns:a16="http://schemas.microsoft.com/office/drawing/2014/main" id="{EE110EE6-3AC4-4706-B72B-CEF90142A08E}"/>
              </a:ext>
            </a:extLst>
          </p:cNvPr>
          <p:cNvSpPr>
            <a:spLocks noGrp="1"/>
          </p:cNvSpPr>
          <p:nvPr>
            <p:ph idx="1"/>
          </p:nvPr>
        </p:nvSpPr>
        <p:spPr>
          <a:xfrm>
            <a:off x="971550" y="1524000"/>
            <a:ext cx="7200900" cy="5105400"/>
          </a:xfrm>
        </p:spPr>
        <p:txBody>
          <a:bodyPr>
            <a:normAutofit/>
          </a:bodyPr>
          <a:lstStyle/>
          <a:p>
            <a:pPr marL="0" indent="0">
              <a:buNone/>
            </a:pPr>
            <a:r>
              <a:rPr lang="en-US" sz="1600" dirty="0"/>
              <a:t>Water developments should be designed to supply the daily water requirements for livestock and/or wildlife that will drink the water.  It is recommended that 2-3 days storage be available with electric wells or reliable springs and 3-7 days with solar and wind sources. According to the Natural Resources Conservation Service (NRCS) technical guidance the minimum daily water requirements for livestock and wildlife are:</a:t>
            </a:r>
          </a:p>
          <a:p>
            <a:pPr marL="0" indent="0">
              <a:buNone/>
            </a:pPr>
            <a:r>
              <a:rPr lang="en-US" sz="1600" dirty="0"/>
              <a:t>				</a:t>
            </a:r>
          </a:p>
          <a:p>
            <a:pPr marL="0" indent="0">
              <a:buNone/>
            </a:pPr>
            <a:endParaRPr lang="en-US" dirty="0"/>
          </a:p>
        </p:txBody>
      </p:sp>
      <p:graphicFrame>
        <p:nvGraphicFramePr>
          <p:cNvPr id="4" name="Table 3">
            <a:extLst>
              <a:ext uri="{FF2B5EF4-FFF2-40B4-BE49-F238E27FC236}">
                <a16:creationId xmlns:a16="http://schemas.microsoft.com/office/drawing/2014/main" id="{41AC30AC-369E-4406-835F-14E4638D54BD}"/>
              </a:ext>
            </a:extLst>
          </p:cNvPr>
          <p:cNvGraphicFramePr>
            <a:graphicFrameLocks noGrp="1"/>
          </p:cNvGraphicFramePr>
          <p:nvPr>
            <p:extLst>
              <p:ext uri="{D42A27DB-BD31-4B8C-83A1-F6EECF244321}">
                <p14:modId xmlns:p14="http://schemas.microsoft.com/office/powerpoint/2010/main" val="3537483838"/>
              </p:ext>
            </p:extLst>
          </p:nvPr>
        </p:nvGraphicFramePr>
        <p:xfrm>
          <a:off x="1371600" y="3276600"/>
          <a:ext cx="6096000" cy="29667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75661520"/>
                    </a:ext>
                  </a:extLst>
                </a:gridCol>
                <a:gridCol w="2590800">
                  <a:extLst>
                    <a:ext uri="{9D8B030D-6E8A-4147-A177-3AD203B41FA5}">
                      <a16:colId xmlns:a16="http://schemas.microsoft.com/office/drawing/2014/main" val="2542222447"/>
                    </a:ext>
                  </a:extLst>
                </a:gridCol>
              </a:tblGrid>
              <a:tr h="370840">
                <a:tc>
                  <a:txBody>
                    <a:bodyPr/>
                    <a:lstStyle/>
                    <a:p>
                      <a:pPr algn="ctr"/>
                      <a:r>
                        <a:rPr lang="en-US" sz="1400" dirty="0"/>
                        <a:t>Animal Type</a:t>
                      </a:r>
                      <a:endParaRPr lang="en-US" dirty="0"/>
                    </a:p>
                  </a:txBody>
                  <a:tcPr/>
                </a:tc>
                <a:tc>
                  <a:txBody>
                    <a:bodyPr/>
                    <a:lstStyle/>
                    <a:p>
                      <a:pPr algn="ctr"/>
                      <a:r>
                        <a:rPr lang="en-US" sz="1400" dirty="0"/>
                        <a:t>Daily Requirements</a:t>
                      </a:r>
                      <a:endParaRPr lang="en-US" dirty="0"/>
                    </a:p>
                  </a:txBody>
                  <a:tcPr/>
                </a:tc>
                <a:extLst>
                  <a:ext uri="{0D108BD9-81ED-4DB2-BD59-A6C34878D82A}">
                    <a16:rowId xmlns:a16="http://schemas.microsoft.com/office/drawing/2014/main" val="632310429"/>
                  </a:ext>
                </a:extLst>
              </a:tr>
              <a:tr h="370840">
                <a:tc>
                  <a:txBody>
                    <a:bodyPr/>
                    <a:lstStyle/>
                    <a:p>
                      <a:r>
                        <a:rPr lang="en-US" dirty="0"/>
                        <a:t>Cow &amp; Calf</a:t>
                      </a:r>
                    </a:p>
                  </a:txBody>
                  <a:tcPr/>
                </a:tc>
                <a:tc>
                  <a:txBody>
                    <a:bodyPr/>
                    <a:lstStyle/>
                    <a:p>
                      <a:r>
                        <a:rPr lang="en-US" dirty="0"/>
                        <a:t>15-20 gallon</a:t>
                      </a:r>
                    </a:p>
                  </a:txBody>
                  <a:tcPr/>
                </a:tc>
                <a:extLst>
                  <a:ext uri="{0D108BD9-81ED-4DB2-BD59-A6C34878D82A}">
                    <a16:rowId xmlns:a16="http://schemas.microsoft.com/office/drawing/2014/main" val="599070708"/>
                  </a:ext>
                </a:extLst>
              </a:tr>
              <a:tr h="370840">
                <a:tc>
                  <a:txBody>
                    <a:bodyPr/>
                    <a:lstStyle/>
                    <a:p>
                      <a:r>
                        <a:rPr lang="en-US" dirty="0"/>
                        <a:t>Dairy Cow</a:t>
                      </a:r>
                    </a:p>
                  </a:txBody>
                  <a:tcPr/>
                </a:tc>
                <a:tc>
                  <a:txBody>
                    <a:bodyPr/>
                    <a:lstStyle/>
                    <a:p>
                      <a:r>
                        <a:rPr lang="en-US" dirty="0"/>
                        <a:t>25-30 gallon</a:t>
                      </a:r>
                    </a:p>
                  </a:txBody>
                  <a:tcPr/>
                </a:tc>
                <a:extLst>
                  <a:ext uri="{0D108BD9-81ED-4DB2-BD59-A6C34878D82A}">
                    <a16:rowId xmlns:a16="http://schemas.microsoft.com/office/drawing/2014/main" val="3671126882"/>
                  </a:ext>
                </a:extLst>
              </a:tr>
              <a:tr h="370840">
                <a:tc>
                  <a:txBody>
                    <a:bodyPr/>
                    <a:lstStyle/>
                    <a:p>
                      <a:r>
                        <a:rPr lang="en-US" dirty="0"/>
                        <a:t>Horse</a:t>
                      </a:r>
                    </a:p>
                  </a:txBody>
                  <a:tcPr/>
                </a:tc>
                <a:tc>
                  <a:txBody>
                    <a:bodyPr/>
                    <a:lstStyle/>
                    <a:p>
                      <a:r>
                        <a:rPr lang="en-US" dirty="0"/>
                        <a:t>15-20 gallon</a:t>
                      </a:r>
                    </a:p>
                  </a:txBody>
                  <a:tcPr/>
                </a:tc>
                <a:extLst>
                  <a:ext uri="{0D108BD9-81ED-4DB2-BD59-A6C34878D82A}">
                    <a16:rowId xmlns:a16="http://schemas.microsoft.com/office/drawing/2014/main" val="3585918251"/>
                  </a:ext>
                </a:extLst>
              </a:tr>
              <a:tr h="370840">
                <a:tc>
                  <a:txBody>
                    <a:bodyPr/>
                    <a:lstStyle/>
                    <a:p>
                      <a:r>
                        <a:rPr lang="en-US" dirty="0"/>
                        <a:t>Sheep or Goats</a:t>
                      </a:r>
                    </a:p>
                  </a:txBody>
                  <a:tcPr/>
                </a:tc>
                <a:tc>
                  <a:txBody>
                    <a:bodyPr/>
                    <a:lstStyle/>
                    <a:p>
                      <a:r>
                        <a:rPr lang="en-US" dirty="0"/>
                        <a:t>1.5-3 gallon</a:t>
                      </a:r>
                    </a:p>
                  </a:txBody>
                  <a:tcPr/>
                </a:tc>
                <a:extLst>
                  <a:ext uri="{0D108BD9-81ED-4DB2-BD59-A6C34878D82A}">
                    <a16:rowId xmlns:a16="http://schemas.microsoft.com/office/drawing/2014/main" val="2587550387"/>
                  </a:ext>
                </a:extLst>
              </a:tr>
              <a:tr h="370840">
                <a:tc>
                  <a:txBody>
                    <a:bodyPr/>
                    <a:lstStyle/>
                    <a:p>
                      <a:r>
                        <a:rPr lang="en-US" dirty="0"/>
                        <a:t>Bison</a:t>
                      </a:r>
                    </a:p>
                  </a:txBody>
                  <a:tcPr/>
                </a:tc>
                <a:tc>
                  <a:txBody>
                    <a:bodyPr/>
                    <a:lstStyle/>
                    <a:p>
                      <a:r>
                        <a:rPr lang="en-US" dirty="0"/>
                        <a:t>20-25 gallon</a:t>
                      </a:r>
                    </a:p>
                  </a:txBody>
                  <a:tcPr/>
                </a:tc>
                <a:extLst>
                  <a:ext uri="{0D108BD9-81ED-4DB2-BD59-A6C34878D82A}">
                    <a16:rowId xmlns:a16="http://schemas.microsoft.com/office/drawing/2014/main" val="3694870325"/>
                  </a:ext>
                </a:extLst>
              </a:tr>
              <a:tr h="370840">
                <a:tc>
                  <a:txBody>
                    <a:bodyPr/>
                    <a:lstStyle/>
                    <a:p>
                      <a:r>
                        <a:rPr lang="en-US" dirty="0"/>
                        <a:t>Deer or Pronghorn</a:t>
                      </a:r>
                    </a:p>
                  </a:txBody>
                  <a:tcPr/>
                </a:tc>
                <a:tc>
                  <a:txBody>
                    <a:bodyPr/>
                    <a:lstStyle/>
                    <a:p>
                      <a:r>
                        <a:rPr lang="en-US" dirty="0"/>
                        <a:t>1-2 gallon</a:t>
                      </a:r>
                    </a:p>
                  </a:txBody>
                  <a:tcPr/>
                </a:tc>
                <a:extLst>
                  <a:ext uri="{0D108BD9-81ED-4DB2-BD59-A6C34878D82A}">
                    <a16:rowId xmlns:a16="http://schemas.microsoft.com/office/drawing/2014/main" val="2776002202"/>
                  </a:ext>
                </a:extLst>
              </a:tr>
              <a:tr h="370840">
                <a:tc>
                  <a:txBody>
                    <a:bodyPr/>
                    <a:lstStyle/>
                    <a:p>
                      <a:r>
                        <a:rPr lang="en-US" dirty="0"/>
                        <a:t>Elk</a:t>
                      </a:r>
                    </a:p>
                  </a:txBody>
                  <a:tcPr/>
                </a:tc>
                <a:tc>
                  <a:txBody>
                    <a:bodyPr/>
                    <a:lstStyle/>
                    <a:p>
                      <a:r>
                        <a:rPr lang="en-US" dirty="0"/>
                        <a:t>5-8 gallon</a:t>
                      </a:r>
                    </a:p>
                  </a:txBody>
                  <a:tcPr/>
                </a:tc>
                <a:extLst>
                  <a:ext uri="{0D108BD9-81ED-4DB2-BD59-A6C34878D82A}">
                    <a16:rowId xmlns:a16="http://schemas.microsoft.com/office/drawing/2014/main" val="2899346829"/>
                  </a:ext>
                </a:extLst>
              </a:tr>
            </a:tbl>
          </a:graphicData>
        </a:graphic>
      </p:graphicFrame>
    </p:spTree>
    <p:extLst>
      <p:ext uri="{BB962C8B-B14F-4D97-AF65-F5344CB8AC3E}">
        <p14:creationId xmlns:p14="http://schemas.microsoft.com/office/powerpoint/2010/main" val="3714237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588557" y="685800"/>
            <a:ext cx="4345106" cy="1485900"/>
          </a:xfrm>
        </p:spPr>
        <p:txBody>
          <a:bodyPr>
            <a:normAutofit/>
          </a:bodyPr>
          <a:lstStyle/>
          <a:p>
            <a:r>
              <a:rPr lang="en-US" dirty="0"/>
              <a:t>What is Range Management?</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588557" y="2286000"/>
            <a:ext cx="4345106" cy="3581400"/>
          </a:xfrm>
        </p:spPr>
        <p:txBody>
          <a:bodyPr>
            <a:normAutofit/>
          </a:bodyPr>
          <a:lstStyle/>
          <a:p>
            <a:pPr marL="0" indent="0">
              <a:buNone/>
            </a:pPr>
            <a:r>
              <a:rPr lang="en-US" sz="1300" dirty="0"/>
              <a:t>Range management has been defined in several ways:</a:t>
            </a:r>
          </a:p>
          <a:p>
            <a:pPr>
              <a:buFont typeface="Arial" panose="020B0604020202020204" pitchFamily="34" charset="0"/>
              <a:buChar char="•"/>
            </a:pPr>
            <a:r>
              <a:rPr lang="en-US" sz="1300" dirty="0"/>
              <a:t>The care of native grazing lands.</a:t>
            </a:r>
          </a:p>
          <a:p>
            <a:pPr>
              <a:buFont typeface="Arial" panose="020B0604020202020204" pitchFamily="34" charset="0"/>
              <a:buChar char="•"/>
            </a:pPr>
            <a:r>
              <a:rPr lang="en-US" sz="1300" dirty="0"/>
              <a:t>The wise use of native grazing lands for sustainability to benefit current societies and future generations.</a:t>
            </a:r>
          </a:p>
          <a:p>
            <a:pPr>
              <a:buFont typeface="Arial" panose="020B0604020202020204" pitchFamily="34" charset="0"/>
              <a:buChar char="•"/>
            </a:pPr>
            <a:r>
              <a:rPr lang="en-US" sz="1300" dirty="0"/>
              <a:t>The manipulation of rangeland components to obtain the optimum combination of goods and services and sustainability.</a:t>
            </a:r>
          </a:p>
          <a:p>
            <a:pPr>
              <a:buFont typeface="Arial" panose="020B0604020202020204" pitchFamily="34" charset="0"/>
              <a:buChar char="•"/>
            </a:pPr>
            <a:r>
              <a:rPr lang="en-US" sz="1300" dirty="0"/>
              <a:t>The management of rangeland to ensure a sustained yield of rangeland products while protecting and improving the basic range resources of soil, water, and plant and animal life.</a:t>
            </a:r>
          </a:p>
          <a:p>
            <a:pPr marL="0" indent="0">
              <a:buNone/>
            </a:pPr>
            <a:r>
              <a:rPr lang="en-US" sz="1300" dirty="0"/>
              <a:t>The common threads throughout all definitions of range management are managing native grazing lands, producing goods and services and sustainability.</a:t>
            </a:r>
          </a:p>
          <a:p>
            <a:pPr marL="0" indent="0">
              <a:buNone/>
            </a:pPr>
            <a:endParaRPr lang="en-US" sz="1300" dirty="0"/>
          </a:p>
          <a:p>
            <a:pPr marL="0" indent="0">
              <a:buNone/>
            </a:pPr>
            <a:endParaRPr lang="en-US" sz="1300" dirty="0"/>
          </a:p>
          <a:p>
            <a:pPr marL="0" indent="0">
              <a:buNone/>
            </a:pPr>
            <a:endParaRPr lang="en-US" sz="1300" dirty="0"/>
          </a:p>
          <a:p>
            <a:endParaRPr lang="en-US" sz="1300" dirty="0"/>
          </a:p>
          <a:p>
            <a:endParaRPr lang="en-US" sz="1300" dirty="0"/>
          </a:p>
        </p:txBody>
      </p:sp>
      <p:sp>
        <p:nvSpPr>
          <p:cNvPr id="34" name="Rectangle 33">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 dry grass field&#10;&#10;Description generated with very high confidence">
            <a:extLst>
              <a:ext uri="{FF2B5EF4-FFF2-40B4-BE49-F238E27FC236}">
                <a16:creationId xmlns:a16="http://schemas.microsoft.com/office/drawing/2014/main" id="{1A3699EC-F47C-48C9-9468-8AABE31EE2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357" r="28211" b="-1"/>
          <a:stretch/>
        </p:blipFill>
        <p:spPr>
          <a:xfrm>
            <a:off x="5709195" y="10"/>
            <a:ext cx="3434804" cy="6857990"/>
          </a:xfrm>
          <a:prstGeom prst="rect">
            <a:avLst/>
          </a:prstGeom>
        </p:spPr>
      </p:pic>
    </p:spTree>
    <p:extLst>
      <p:ext uri="{BB962C8B-B14F-4D97-AF65-F5344CB8AC3E}">
        <p14:creationId xmlns:p14="http://schemas.microsoft.com/office/powerpoint/2010/main" val="2878041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DCAA-1D98-4E2D-A316-4F55F826D0C5}"/>
              </a:ext>
            </a:extLst>
          </p:cNvPr>
          <p:cNvSpPr>
            <a:spLocks noGrp="1"/>
          </p:cNvSpPr>
          <p:nvPr>
            <p:ph type="title"/>
          </p:nvPr>
        </p:nvSpPr>
        <p:spPr>
          <a:xfrm>
            <a:off x="1028700" y="228600"/>
            <a:ext cx="7200900" cy="990600"/>
          </a:xfrm>
        </p:spPr>
        <p:txBody>
          <a:bodyPr>
            <a:normAutofit fontScale="90000"/>
          </a:bodyPr>
          <a:lstStyle/>
          <a:p>
            <a:r>
              <a:rPr lang="en-US" sz="3600" dirty="0"/>
              <a:t>Water Development Considerations – Spacing or Travel Distance (Livestock)</a:t>
            </a:r>
          </a:p>
        </p:txBody>
      </p:sp>
      <p:sp>
        <p:nvSpPr>
          <p:cNvPr id="3" name="Content Placeholder 2">
            <a:extLst>
              <a:ext uri="{FF2B5EF4-FFF2-40B4-BE49-F238E27FC236}">
                <a16:creationId xmlns:a16="http://schemas.microsoft.com/office/drawing/2014/main" id="{EE110EE6-3AC4-4706-B72B-CEF90142A08E}"/>
              </a:ext>
            </a:extLst>
          </p:cNvPr>
          <p:cNvSpPr>
            <a:spLocks noGrp="1"/>
          </p:cNvSpPr>
          <p:nvPr>
            <p:ph idx="1"/>
          </p:nvPr>
        </p:nvSpPr>
        <p:spPr>
          <a:xfrm>
            <a:off x="1028700" y="1219200"/>
            <a:ext cx="7200900" cy="5029200"/>
          </a:xfrm>
        </p:spPr>
        <p:txBody>
          <a:bodyPr>
            <a:normAutofit/>
          </a:bodyPr>
          <a:lstStyle/>
          <a:p>
            <a:pPr marL="0" indent="0">
              <a:buNone/>
            </a:pPr>
            <a:r>
              <a:rPr lang="en-US" sz="1600" dirty="0"/>
              <a:t>Water developments should be spaced to promote even grazing distribution and to protect sensitive areas.  NRCS recommendations for spacing for livestock are based on type of topography and the type of grazing system.  NRCS’ suggested maximum travel distances for livestock are:</a:t>
            </a:r>
          </a:p>
          <a:p>
            <a:pPr marL="0" indent="0">
              <a:buNone/>
            </a:pPr>
            <a:r>
              <a:rPr lang="en-US" sz="1600" dirty="0"/>
              <a:t>Cattle:</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endParaRPr lang="en-US" dirty="0"/>
          </a:p>
          <a:p>
            <a:endParaRPr lang="en-US" dirty="0"/>
          </a:p>
          <a:p>
            <a:pPr marL="0" indent="0">
              <a:buNone/>
            </a:pPr>
            <a:endParaRPr lang="en-US" dirty="0"/>
          </a:p>
        </p:txBody>
      </p:sp>
      <p:graphicFrame>
        <p:nvGraphicFramePr>
          <p:cNvPr id="4" name="Table 3">
            <a:extLst>
              <a:ext uri="{FF2B5EF4-FFF2-40B4-BE49-F238E27FC236}">
                <a16:creationId xmlns:a16="http://schemas.microsoft.com/office/drawing/2014/main" id="{3719A41A-907F-4320-A730-D7F754730049}"/>
              </a:ext>
            </a:extLst>
          </p:cNvPr>
          <p:cNvGraphicFramePr>
            <a:graphicFrameLocks noGrp="1"/>
          </p:cNvGraphicFramePr>
          <p:nvPr>
            <p:extLst>
              <p:ext uri="{D42A27DB-BD31-4B8C-83A1-F6EECF244321}">
                <p14:modId xmlns:p14="http://schemas.microsoft.com/office/powerpoint/2010/main" val="2637165288"/>
              </p:ext>
            </p:extLst>
          </p:nvPr>
        </p:nvGraphicFramePr>
        <p:xfrm>
          <a:off x="1295400" y="2667000"/>
          <a:ext cx="6096000" cy="1821180"/>
        </p:xfrm>
        <a:graphic>
          <a:graphicData uri="http://schemas.openxmlformats.org/drawingml/2006/table">
            <a:tbl>
              <a:tblPr firstRow="1" bandRow="1">
                <a:tableStyleId>{00A15C55-8517-42AA-B614-E9B94910E393}</a:tableStyleId>
              </a:tblPr>
              <a:tblGrid>
                <a:gridCol w="2032000">
                  <a:extLst>
                    <a:ext uri="{9D8B030D-6E8A-4147-A177-3AD203B41FA5}">
                      <a16:colId xmlns:a16="http://schemas.microsoft.com/office/drawing/2014/main" val="846480103"/>
                    </a:ext>
                  </a:extLst>
                </a:gridCol>
                <a:gridCol w="2032000">
                  <a:extLst>
                    <a:ext uri="{9D8B030D-6E8A-4147-A177-3AD203B41FA5}">
                      <a16:colId xmlns:a16="http://schemas.microsoft.com/office/drawing/2014/main" val="2867789033"/>
                    </a:ext>
                  </a:extLst>
                </a:gridCol>
                <a:gridCol w="2032000">
                  <a:extLst>
                    <a:ext uri="{9D8B030D-6E8A-4147-A177-3AD203B41FA5}">
                      <a16:colId xmlns:a16="http://schemas.microsoft.com/office/drawing/2014/main" val="1540321486"/>
                    </a:ext>
                  </a:extLst>
                </a:gridCol>
              </a:tblGrid>
              <a:tr h="370840">
                <a:tc>
                  <a:txBody>
                    <a:bodyPr/>
                    <a:lstStyle/>
                    <a:p>
                      <a:pPr algn="ctr"/>
                      <a:endParaRPr lang="en-US" dirty="0"/>
                    </a:p>
                    <a:p>
                      <a:pPr algn="ctr"/>
                      <a:r>
                        <a:rPr lang="en-US" dirty="0"/>
                        <a:t>Type of Topography</a:t>
                      </a:r>
                    </a:p>
                  </a:txBody>
                  <a:tcPr/>
                </a:tc>
                <a:tc>
                  <a:txBody>
                    <a:bodyPr/>
                    <a:lstStyle/>
                    <a:p>
                      <a:pPr algn="ctr"/>
                      <a:r>
                        <a:rPr lang="en-US" dirty="0"/>
                        <a:t>Conventional Grazing Maximum Travel Distance</a:t>
                      </a:r>
                    </a:p>
                  </a:txBody>
                  <a:tcPr/>
                </a:tc>
                <a:tc>
                  <a:txBody>
                    <a:bodyPr/>
                    <a:lstStyle/>
                    <a:p>
                      <a:pPr algn="ctr"/>
                      <a:r>
                        <a:rPr lang="en-US" dirty="0"/>
                        <a:t>Intensive Grazing  Maximum Travel Distance</a:t>
                      </a:r>
                    </a:p>
                  </a:txBody>
                  <a:tcPr/>
                </a:tc>
                <a:extLst>
                  <a:ext uri="{0D108BD9-81ED-4DB2-BD59-A6C34878D82A}">
                    <a16:rowId xmlns:a16="http://schemas.microsoft.com/office/drawing/2014/main" val="460977494"/>
                  </a:ext>
                </a:extLst>
              </a:tr>
              <a:tr h="370840">
                <a:tc>
                  <a:txBody>
                    <a:bodyPr/>
                    <a:lstStyle/>
                    <a:p>
                      <a:pPr algn="ctr"/>
                      <a:r>
                        <a:rPr lang="en-US" b="0" dirty="0"/>
                        <a:t>Steep</a:t>
                      </a:r>
                    </a:p>
                  </a:txBody>
                  <a:tcPr/>
                </a:tc>
                <a:tc>
                  <a:txBody>
                    <a:bodyPr/>
                    <a:lstStyle/>
                    <a:p>
                      <a:pPr algn="ctr"/>
                      <a:r>
                        <a:rPr lang="en-US" b="0" dirty="0"/>
                        <a:t>1 /2 Mile</a:t>
                      </a:r>
                    </a:p>
                  </a:txBody>
                  <a:tcPr/>
                </a:tc>
                <a:tc>
                  <a:txBody>
                    <a:bodyPr/>
                    <a:lstStyle/>
                    <a:p>
                      <a:pPr algn="ctr"/>
                      <a:r>
                        <a:rPr lang="en-US" b="0" dirty="0"/>
                        <a:t>1 /8 Mile (660 feet)</a:t>
                      </a:r>
                    </a:p>
                  </a:txBody>
                  <a:tcPr/>
                </a:tc>
                <a:extLst>
                  <a:ext uri="{0D108BD9-81ED-4DB2-BD59-A6C34878D82A}">
                    <a16:rowId xmlns:a16="http://schemas.microsoft.com/office/drawing/2014/main" val="3369051092"/>
                  </a:ext>
                </a:extLst>
              </a:tr>
              <a:tr h="370840">
                <a:tc>
                  <a:txBody>
                    <a:bodyPr/>
                    <a:lstStyle/>
                    <a:p>
                      <a:pPr algn="ctr"/>
                      <a:r>
                        <a:rPr lang="en-US" b="0" dirty="0"/>
                        <a:t>Rolling</a:t>
                      </a:r>
                    </a:p>
                  </a:txBody>
                  <a:tcPr/>
                </a:tc>
                <a:tc>
                  <a:txBody>
                    <a:bodyPr/>
                    <a:lstStyle/>
                    <a:p>
                      <a:pPr algn="ctr"/>
                      <a:r>
                        <a:rPr lang="en-US" b="0" dirty="0"/>
                        <a:t>3 / 4 Mile</a:t>
                      </a:r>
                    </a:p>
                  </a:txBody>
                  <a:tcPr/>
                </a:tc>
                <a:tc>
                  <a:txBody>
                    <a:bodyPr/>
                    <a:lstStyle/>
                    <a:p>
                      <a:pPr algn="ctr"/>
                      <a:r>
                        <a:rPr lang="en-US" b="0" dirty="0"/>
                        <a:t>1/6 Mile (880 feet)</a:t>
                      </a:r>
                    </a:p>
                  </a:txBody>
                  <a:tcPr/>
                </a:tc>
                <a:extLst>
                  <a:ext uri="{0D108BD9-81ED-4DB2-BD59-A6C34878D82A}">
                    <a16:rowId xmlns:a16="http://schemas.microsoft.com/office/drawing/2014/main" val="2552284518"/>
                  </a:ext>
                </a:extLst>
              </a:tr>
              <a:tr h="370840">
                <a:tc>
                  <a:txBody>
                    <a:bodyPr/>
                    <a:lstStyle/>
                    <a:p>
                      <a:pPr algn="ctr"/>
                      <a:r>
                        <a:rPr lang="en-US" dirty="0"/>
                        <a:t>Level</a:t>
                      </a:r>
                    </a:p>
                  </a:txBody>
                  <a:tcPr/>
                </a:tc>
                <a:tc>
                  <a:txBody>
                    <a:bodyPr/>
                    <a:lstStyle/>
                    <a:p>
                      <a:pPr algn="ctr"/>
                      <a:r>
                        <a:rPr lang="en-US" dirty="0"/>
                        <a:t>1 mile</a:t>
                      </a:r>
                    </a:p>
                  </a:txBody>
                  <a:tcPr/>
                </a:tc>
                <a:tc>
                  <a:txBody>
                    <a:bodyPr/>
                    <a:lstStyle/>
                    <a:p>
                      <a:pPr algn="ctr"/>
                      <a:r>
                        <a:rPr lang="en-US" dirty="0"/>
                        <a:t>1 /4 Mile (1320 feet)</a:t>
                      </a:r>
                    </a:p>
                  </a:txBody>
                  <a:tcPr/>
                </a:tc>
                <a:extLst>
                  <a:ext uri="{0D108BD9-81ED-4DB2-BD59-A6C34878D82A}">
                    <a16:rowId xmlns:a16="http://schemas.microsoft.com/office/drawing/2014/main" val="938482646"/>
                  </a:ext>
                </a:extLst>
              </a:tr>
            </a:tbl>
          </a:graphicData>
        </a:graphic>
      </p:graphicFrame>
    </p:spTree>
    <p:extLst>
      <p:ext uri="{BB962C8B-B14F-4D97-AF65-F5344CB8AC3E}">
        <p14:creationId xmlns:p14="http://schemas.microsoft.com/office/powerpoint/2010/main" val="3363917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DCAA-1D98-4E2D-A316-4F55F826D0C5}"/>
              </a:ext>
            </a:extLst>
          </p:cNvPr>
          <p:cNvSpPr>
            <a:spLocks noGrp="1"/>
          </p:cNvSpPr>
          <p:nvPr>
            <p:ph type="title"/>
          </p:nvPr>
        </p:nvSpPr>
        <p:spPr>
          <a:xfrm>
            <a:off x="1028700" y="228600"/>
            <a:ext cx="7200900" cy="990600"/>
          </a:xfrm>
        </p:spPr>
        <p:txBody>
          <a:bodyPr>
            <a:normAutofit fontScale="90000"/>
          </a:bodyPr>
          <a:lstStyle/>
          <a:p>
            <a:r>
              <a:rPr lang="en-US" sz="3600" dirty="0"/>
              <a:t>Water Development Considerations – Spacing or Travel Distance (Wildlife)</a:t>
            </a:r>
          </a:p>
        </p:txBody>
      </p:sp>
      <p:sp>
        <p:nvSpPr>
          <p:cNvPr id="3" name="Content Placeholder 2">
            <a:extLst>
              <a:ext uri="{FF2B5EF4-FFF2-40B4-BE49-F238E27FC236}">
                <a16:creationId xmlns:a16="http://schemas.microsoft.com/office/drawing/2014/main" id="{EE110EE6-3AC4-4706-B72B-CEF90142A08E}"/>
              </a:ext>
            </a:extLst>
          </p:cNvPr>
          <p:cNvSpPr>
            <a:spLocks noGrp="1"/>
          </p:cNvSpPr>
          <p:nvPr>
            <p:ph idx="1"/>
          </p:nvPr>
        </p:nvSpPr>
        <p:spPr>
          <a:xfrm>
            <a:off x="1028700" y="1219200"/>
            <a:ext cx="7200900" cy="5029200"/>
          </a:xfrm>
        </p:spPr>
        <p:txBody>
          <a:bodyPr>
            <a:normAutofit/>
          </a:bodyPr>
          <a:lstStyle/>
          <a:p>
            <a:pPr marL="0" indent="0">
              <a:buNone/>
            </a:pPr>
            <a:r>
              <a:rPr lang="en-US" dirty="0"/>
              <a:t>NRCS recommendations of optimum and maximum water spacing for selected wildlife species:</a:t>
            </a:r>
          </a:p>
        </p:txBody>
      </p:sp>
      <p:graphicFrame>
        <p:nvGraphicFramePr>
          <p:cNvPr id="5" name="Table 4">
            <a:extLst>
              <a:ext uri="{FF2B5EF4-FFF2-40B4-BE49-F238E27FC236}">
                <a16:creationId xmlns:a16="http://schemas.microsoft.com/office/drawing/2014/main" id="{739CB55B-4F08-4C51-9666-E3FCB9AEF09C}"/>
              </a:ext>
            </a:extLst>
          </p:cNvPr>
          <p:cNvGraphicFramePr>
            <a:graphicFrameLocks noGrp="1"/>
          </p:cNvGraphicFramePr>
          <p:nvPr>
            <p:extLst>
              <p:ext uri="{D42A27DB-BD31-4B8C-83A1-F6EECF244321}">
                <p14:modId xmlns:p14="http://schemas.microsoft.com/office/powerpoint/2010/main" val="3745009779"/>
              </p:ext>
            </p:extLst>
          </p:nvPr>
        </p:nvGraphicFramePr>
        <p:xfrm>
          <a:off x="1295400" y="2233246"/>
          <a:ext cx="6096000" cy="27279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400056507"/>
                    </a:ext>
                  </a:extLst>
                </a:gridCol>
                <a:gridCol w="2032000">
                  <a:extLst>
                    <a:ext uri="{9D8B030D-6E8A-4147-A177-3AD203B41FA5}">
                      <a16:colId xmlns:a16="http://schemas.microsoft.com/office/drawing/2014/main" val="130764624"/>
                    </a:ext>
                  </a:extLst>
                </a:gridCol>
                <a:gridCol w="2032000">
                  <a:extLst>
                    <a:ext uri="{9D8B030D-6E8A-4147-A177-3AD203B41FA5}">
                      <a16:colId xmlns:a16="http://schemas.microsoft.com/office/drawing/2014/main" val="1329474342"/>
                    </a:ext>
                  </a:extLst>
                </a:gridCol>
              </a:tblGrid>
              <a:tr h="370840">
                <a:tc>
                  <a:txBody>
                    <a:bodyPr/>
                    <a:lstStyle/>
                    <a:p>
                      <a:r>
                        <a:rPr lang="en-US" dirty="0"/>
                        <a:t>Type of Wildlife</a:t>
                      </a:r>
                    </a:p>
                  </a:txBody>
                  <a:tcPr/>
                </a:tc>
                <a:tc>
                  <a:txBody>
                    <a:bodyPr/>
                    <a:lstStyle/>
                    <a:p>
                      <a:r>
                        <a:rPr lang="en-US" dirty="0"/>
                        <a:t>Optimum Spacing</a:t>
                      </a:r>
                    </a:p>
                  </a:txBody>
                  <a:tcPr/>
                </a:tc>
                <a:tc>
                  <a:txBody>
                    <a:bodyPr/>
                    <a:lstStyle/>
                    <a:p>
                      <a:r>
                        <a:rPr lang="en-US" dirty="0"/>
                        <a:t>Maximum Spacing</a:t>
                      </a:r>
                    </a:p>
                  </a:txBody>
                  <a:tcPr/>
                </a:tc>
                <a:extLst>
                  <a:ext uri="{0D108BD9-81ED-4DB2-BD59-A6C34878D82A}">
                    <a16:rowId xmlns:a16="http://schemas.microsoft.com/office/drawing/2014/main" val="2137410584"/>
                  </a:ext>
                </a:extLst>
              </a:tr>
              <a:tr h="370840">
                <a:tc>
                  <a:txBody>
                    <a:bodyPr/>
                    <a:lstStyle/>
                    <a:p>
                      <a:r>
                        <a:rPr lang="en-US" dirty="0"/>
                        <a:t>Deer and Bighorn Sheep</a:t>
                      </a:r>
                    </a:p>
                  </a:txBody>
                  <a:tcPr/>
                </a:tc>
                <a:tc>
                  <a:txBody>
                    <a:bodyPr/>
                    <a:lstStyle/>
                    <a:p>
                      <a:r>
                        <a:rPr lang="en-US" dirty="0"/>
                        <a:t>1 / 2 mile</a:t>
                      </a:r>
                    </a:p>
                  </a:txBody>
                  <a:tcPr/>
                </a:tc>
                <a:tc>
                  <a:txBody>
                    <a:bodyPr/>
                    <a:lstStyle/>
                    <a:p>
                      <a:r>
                        <a:rPr lang="en-US" dirty="0"/>
                        <a:t>1 mile</a:t>
                      </a:r>
                    </a:p>
                  </a:txBody>
                  <a:tcPr/>
                </a:tc>
                <a:extLst>
                  <a:ext uri="{0D108BD9-81ED-4DB2-BD59-A6C34878D82A}">
                    <a16:rowId xmlns:a16="http://schemas.microsoft.com/office/drawing/2014/main" val="1582852536"/>
                  </a:ext>
                </a:extLst>
              </a:tr>
              <a:tr h="370840">
                <a:tc>
                  <a:txBody>
                    <a:bodyPr/>
                    <a:lstStyle/>
                    <a:p>
                      <a:r>
                        <a:rPr lang="en-US" dirty="0"/>
                        <a:t>Pronghorn and Elk</a:t>
                      </a:r>
                    </a:p>
                  </a:txBody>
                  <a:tcPr/>
                </a:tc>
                <a:tc>
                  <a:txBody>
                    <a:bodyPr/>
                    <a:lstStyle/>
                    <a:p>
                      <a:r>
                        <a:rPr lang="en-US" dirty="0"/>
                        <a:t>1 mile</a:t>
                      </a:r>
                    </a:p>
                  </a:txBody>
                  <a:tcPr/>
                </a:tc>
                <a:tc>
                  <a:txBody>
                    <a:bodyPr/>
                    <a:lstStyle/>
                    <a:p>
                      <a:r>
                        <a:rPr lang="en-US" dirty="0"/>
                        <a:t>2 miles</a:t>
                      </a:r>
                    </a:p>
                  </a:txBody>
                  <a:tcPr/>
                </a:tc>
                <a:extLst>
                  <a:ext uri="{0D108BD9-81ED-4DB2-BD59-A6C34878D82A}">
                    <a16:rowId xmlns:a16="http://schemas.microsoft.com/office/drawing/2014/main" val="291174701"/>
                  </a:ext>
                </a:extLst>
              </a:tr>
              <a:tr h="370840">
                <a:tc>
                  <a:txBody>
                    <a:bodyPr/>
                    <a:lstStyle/>
                    <a:p>
                      <a:r>
                        <a:rPr lang="en-US" dirty="0"/>
                        <a:t>Wild Turkey and Pheasant</a:t>
                      </a:r>
                    </a:p>
                  </a:txBody>
                  <a:tcPr/>
                </a:tc>
                <a:tc>
                  <a:txBody>
                    <a:bodyPr/>
                    <a:lstStyle/>
                    <a:p>
                      <a:r>
                        <a:rPr lang="en-US" dirty="0"/>
                        <a:t>1 / 2 mile</a:t>
                      </a:r>
                    </a:p>
                  </a:txBody>
                  <a:tcPr/>
                </a:tc>
                <a:tc>
                  <a:txBody>
                    <a:bodyPr/>
                    <a:lstStyle/>
                    <a:p>
                      <a:r>
                        <a:rPr lang="en-US" dirty="0"/>
                        <a:t>1 mile</a:t>
                      </a:r>
                    </a:p>
                  </a:txBody>
                  <a:tcPr/>
                </a:tc>
                <a:extLst>
                  <a:ext uri="{0D108BD9-81ED-4DB2-BD59-A6C34878D82A}">
                    <a16:rowId xmlns:a16="http://schemas.microsoft.com/office/drawing/2014/main" val="3471721084"/>
                  </a:ext>
                </a:extLst>
              </a:tr>
              <a:tr h="370840">
                <a:tc>
                  <a:txBody>
                    <a:bodyPr/>
                    <a:lstStyle/>
                    <a:p>
                      <a:r>
                        <a:rPr lang="en-US" dirty="0"/>
                        <a:t>Prairie Grouse</a:t>
                      </a:r>
                    </a:p>
                  </a:txBody>
                  <a:tcPr/>
                </a:tc>
                <a:tc>
                  <a:txBody>
                    <a:bodyPr/>
                    <a:lstStyle/>
                    <a:p>
                      <a:r>
                        <a:rPr lang="en-US" dirty="0"/>
                        <a:t>1 mile</a:t>
                      </a:r>
                    </a:p>
                  </a:txBody>
                  <a:tcPr/>
                </a:tc>
                <a:tc>
                  <a:txBody>
                    <a:bodyPr/>
                    <a:lstStyle/>
                    <a:p>
                      <a:r>
                        <a:rPr lang="en-US" dirty="0"/>
                        <a:t>2 miles</a:t>
                      </a:r>
                    </a:p>
                  </a:txBody>
                  <a:tcPr/>
                </a:tc>
                <a:extLst>
                  <a:ext uri="{0D108BD9-81ED-4DB2-BD59-A6C34878D82A}">
                    <a16:rowId xmlns:a16="http://schemas.microsoft.com/office/drawing/2014/main" val="1432488317"/>
                  </a:ext>
                </a:extLst>
              </a:tr>
              <a:tr h="370840">
                <a:tc>
                  <a:txBody>
                    <a:bodyPr/>
                    <a:lstStyle/>
                    <a:p>
                      <a:r>
                        <a:rPr lang="en-US" dirty="0"/>
                        <a:t>Bobwhite Quail</a:t>
                      </a:r>
                    </a:p>
                  </a:txBody>
                  <a:tcPr/>
                </a:tc>
                <a:tc>
                  <a:txBody>
                    <a:bodyPr/>
                    <a:lstStyle/>
                    <a:p>
                      <a:r>
                        <a:rPr lang="en-US" dirty="0"/>
                        <a:t> 1 / 4 mile</a:t>
                      </a:r>
                    </a:p>
                  </a:txBody>
                  <a:tcPr/>
                </a:tc>
                <a:tc>
                  <a:txBody>
                    <a:bodyPr/>
                    <a:lstStyle/>
                    <a:p>
                      <a:r>
                        <a:rPr lang="en-US" dirty="0"/>
                        <a:t>1 / 2 mile</a:t>
                      </a:r>
                    </a:p>
                  </a:txBody>
                  <a:tcPr/>
                </a:tc>
                <a:extLst>
                  <a:ext uri="{0D108BD9-81ED-4DB2-BD59-A6C34878D82A}">
                    <a16:rowId xmlns:a16="http://schemas.microsoft.com/office/drawing/2014/main" val="1212872215"/>
                  </a:ext>
                </a:extLst>
              </a:tr>
              <a:tr h="370840">
                <a:tc>
                  <a:txBody>
                    <a:bodyPr/>
                    <a:lstStyle/>
                    <a:p>
                      <a:r>
                        <a:rPr lang="en-US" dirty="0"/>
                        <a:t>Songbirds</a:t>
                      </a:r>
                    </a:p>
                  </a:txBody>
                  <a:tcPr/>
                </a:tc>
                <a:tc>
                  <a:txBody>
                    <a:bodyPr/>
                    <a:lstStyle/>
                    <a:p>
                      <a:r>
                        <a:rPr lang="en-US" dirty="0"/>
                        <a:t> 1 / 4 mile</a:t>
                      </a:r>
                    </a:p>
                  </a:txBody>
                  <a:tcPr/>
                </a:tc>
                <a:tc>
                  <a:txBody>
                    <a:bodyPr/>
                    <a:lstStyle/>
                    <a:p>
                      <a:r>
                        <a:rPr lang="en-US" dirty="0"/>
                        <a:t>1 / 2 mile</a:t>
                      </a:r>
                    </a:p>
                  </a:txBody>
                  <a:tcPr/>
                </a:tc>
                <a:extLst>
                  <a:ext uri="{0D108BD9-81ED-4DB2-BD59-A6C34878D82A}">
                    <a16:rowId xmlns:a16="http://schemas.microsoft.com/office/drawing/2014/main" val="6967601"/>
                  </a:ext>
                </a:extLst>
              </a:tr>
            </a:tbl>
          </a:graphicData>
        </a:graphic>
      </p:graphicFrame>
    </p:spTree>
    <p:extLst>
      <p:ext uri="{BB962C8B-B14F-4D97-AF65-F5344CB8AC3E}">
        <p14:creationId xmlns:p14="http://schemas.microsoft.com/office/powerpoint/2010/main" val="3360146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close up of a dry grass field&#10;&#10;Description generated with very high confidence">
            <a:extLst>
              <a:ext uri="{FF2B5EF4-FFF2-40B4-BE49-F238E27FC236}">
                <a16:creationId xmlns:a16="http://schemas.microsoft.com/office/drawing/2014/main" id="{071F54AA-DF8B-4FAF-95E4-248318D4B0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91" r="8330"/>
          <a:stretch/>
        </p:blipFill>
        <p:spPr>
          <a:xfrm>
            <a:off x="20" y="10"/>
            <a:ext cx="9141468" cy="6857990"/>
          </a:xfrm>
          <a:prstGeom prst="rect">
            <a:avLst/>
          </a:prstGeom>
        </p:spPr>
      </p:pic>
      <p:sp>
        <p:nvSpPr>
          <p:cNvPr id="15" name="Rectangle 10">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67DCAA-1D98-4E2D-A316-4F55F826D0C5}"/>
              </a:ext>
            </a:extLst>
          </p:cNvPr>
          <p:cNvSpPr>
            <a:spLocks noGrp="1"/>
          </p:cNvSpPr>
          <p:nvPr>
            <p:ph type="title"/>
          </p:nvPr>
        </p:nvSpPr>
        <p:spPr>
          <a:xfrm>
            <a:off x="1028700" y="685800"/>
            <a:ext cx="7200900" cy="1485900"/>
          </a:xfrm>
        </p:spPr>
        <p:txBody>
          <a:bodyPr>
            <a:normAutofit/>
          </a:bodyPr>
          <a:lstStyle/>
          <a:p>
            <a:r>
              <a:rPr lang="en-US"/>
              <a:t>Water Development Considerations – Location</a:t>
            </a:r>
          </a:p>
        </p:txBody>
      </p:sp>
      <p:sp>
        <p:nvSpPr>
          <p:cNvPr id="16" name="Rectangle 12">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E110EE6-3AC4-4706-B72B-CEF90142A08E}"/>
              </a:ext>
            </a:extLst>
          </p:cNvPr>
          <p:cNvSpPr>
            <a:spLocks noGrp="1"/>
          </p:cNvSpPr>
          <p:nvPr>
            <p:ph idx="1"/>
          </p:nvPr>
        </p:nvSpPr>
        <p:spPr>
          <a:xfrm>
            <a:off x="1028700" y="2286000"/>
            <a:ext cx="7200900" cy="3581400"/>
          </a:xfrm>
        </p:spPr>
        <p:txBody>
          <a:bodyPr>
            <a:normAutofit/>
          </a:bodyPr>
          <a:lstStyle/>
          <a:p>
            <a:pPr marL="0" indent="0">
              <a:buNone/>
            </a:pPr>
            <a:r>
              <a:rPr lang="en-US" dirty="0"/>
              <a:t>When installing water developments, the physical location of the development should be considered.  A water location that is the appropriate distance from other water locations or in a location that will improve grazing distribution can still be in an improper location.</a:t>
            </a:r>
          </a:p>
          <a:p>
            <a:pPr marL="0" indent="0">
              <a:buNone/>
            </a:pPr>
            <a:r>
              <a:rPr lang="en-US" dirty="0"/>
              <a:t>A tank in a location surrounded by steep hills will result in trailing and erosion.  A tank located near a blowout area can cause the blowout to enlarge due to increased animal activity.  When locating a tank, topography near the tank and animal travel patterns are important considerations.</a:t>
            </a:r>
          </a:p>
        </p:txBody>
      </p:sp>
    </p:spTree>
    <p:extLst>
      <p:ext uri="{BB962C8B-B14F-4D97-AF65-F5344CB8AC3E}">
        <p14:creationId xmlns:p14="http://schemas.microsoft.com/office/powerpoint/2010/main" val="3656877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B98CA5AE-F2E4-4A6F-B986-89804B1E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484268" y="381000"/>
            <a:ext cx="4345106" cy="685800"/>
          </a:xfrm>
        </p:spPr>
        <p:txBody>
          <a:bodyPr>
            <a:normAutofit fontScale="90000"/>
          </a:bodyPr>
          <a:lstStyle/>
          <a:p>
            <a:r>
              <a:rPr lang="en-US" dirty="0"/>
              <a:t>Interior Fencing</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381000" y="1219200"/>
            <a:ext cx="4345106" cy="4876800"/>
          </a:xfrm>
        </p:spPr>
        <p:txBody>
          <a:bodyPr>
            <a:normAutofit lnSpcReduction="10000"/>
          </a:bodyPr>
          <a:lstStyle/>
          <a:p>
            <a:pPr marL="0" indent="0">
              <a:buNone/>
            </a:pPr>
            <a:r>
              <a:rPr lang="en-US" sz="1400" dirty="0"/>
              <a:t>A fence installed within the interior of a grazing unit is known as a cross-fence.  Cross-fencing is usually installed to implement a planned grazing system and/or to improve grazing distribution.  Interior fences are also installed to separate different livestock herds (livestock management), or to restrict access to a sensitive area such as a riparian area or an erosive area.</a:t>
            </a:r>
          </a:p>
          <a:p>
            <a:pPr marL="0" indent="0">
              <a:buNone/>
            </a:pPr>
            <a:r>
              <a:rPr lang="en-US" sz="1400" dirty="0"/>
              <a:t>Cross-fencing may be temporary or permanent fencing.  In Nebraska, most cross-fences are permanent fences with barbed wire and permanent electric fences (power fences) being the most common.  </a:t>
            </a:r>
          </a:p>
          <a:p>
            <a:pPr marL="0" indent="0">
              <a:buNone/>
            </a:pPr>
            <a:r>
              <a:rPr lang="en-US" sz="1400" dirty="0"/>
              <a:t>Power fences are different from the temporary electric fence in terms of durability and the energizer.  Energizers used in power fences have a higher volt output and produce 35-65 pulses per minute.</a:t>
            </a:r>
          </a:p>
          <a:p>
            <a:pPr marL="0" indent="0">
              <a:buNone/>
            </a:pPr>
            <a:r>
              <a:rPr lang="en-US" sz="1400" dirty="0"/>
              <a:t>Some ranchers utilize temporary electric fencing in grazing systems when experimenting with locations before installing a permanent fence or when changing paddock locations each year.  </a:t>
            </a:r>
          </a:p>
          <a:p>
            <a:pPr marL="0" indent="0">
              <a:buNone/>
            </a:pPr>
            <a:endParaRPr lang="en-US" sz="700" i="1" dirty="0"/>
          </a:p>
          <a:p>
            <a:pPr marL="0" indent="0">
              <a:spcBef>
                <a:spcPts val="0"/>
              </a:spcBef>
              <a:buNone/>
            </a:pPr>
            <a:r>
              <a:rPr lang="en-US" sz="1200" i="1" dirty="0"/>
              <a:t>Photos:  Top:  Permanent electric fence using high tensile wire</a:t>
            </a:r>
          </a:p>
          <a:p>
            <a:pPr marL="0" indent="0">
              <a:spcBef>
                <a:spcPts val="0"/>
              </a:spcBef>
              <a:buNone/>
            </a:pPr>
            <a:r>
              <a:rPr lang="en-US" sz="1200" i="1" dirty="0"/>
              <a:t>Bottom:  Barbed wire fence using metal T-posts.</a:t>
            </a:r>
            <a:endParaRPr lang="en-US" sz="1200" dirty="0"/>
          </a:p>
        </p:txBody>
      </p:sp>
      <p:sp>
        <p:nvSpPr>
          <p:cNvPr id="98" name="Rectangle 97">
            <a:extLst>
              <a:ext uri="{FF2B5EF4-FFF2-40B4-BE49-F238E27FC236}">
                <a16:creationId xmlns:a16="http://schemas.microsoft.com/office/drawing/2014/main" id="{E67E3959-D0D8-49DB-A48B-CE4FC3687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 dry grass field&#10;&#10;Description generated with very high confidence">
            <a:extLst>
              <a:ext uri="{FF2B5EF4-FFF2-40B4-BE49-F238E27FC236}">
                <a16:creationId xmlns:a16="http://schemas.microsoft.com/office/drawing/2014/main" id="{FE508B79-E209-4B91-B41D-D9B0CD8EE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22" r="11751"/>
          <a:stretch/>
        </p:blipFill>
        <p:spPr>
          <a:xfrm>
            <a:off x="5709195" y="10"/>
            <a:ext cx="3434804" cy="3428990"/>
          </a:xfrm>
          <a:prstGeom prst="rect">
            <a:avLst/>
          </a:prstGeom>
        </p:spPr>
      </p:pic>
      <p:pic>
        <p:nvPicPr>
          <p:cNvPr id="6" name="Picture 5" descr="A close up of a dry grass field&#10;&#10;Description generated with very high confidence">
            <a:extLst>
              <a:ext uri="{FF2B5EF4-FFF2-40B4-BE49-F238E27FC236}">
                <a16:creationId xmlns:a16="http://schemas.microsoft.com/office/drawing/2014/main" id="{F47558C9-64BF-45DE-9D1F-126F8545A7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6" r="43655" b="-276"/>
          <a:stretch/>
        </p:blipFill>
        <p:spPr>
          <a:xfrm>
            <a:off x="5709195" y="3438457"/>
            <a:ext cx="3434804" cy="3429000"/>
          </a:xfrm>
          <a:prstGeom prst="rect">
            <a:avLst/>
          </a:prstGeom>
        </p:spPr>
      </p:pic>
    </p:spTree>
    <p:extLst>
      <p:ext uri="{BB962C8B-B14F-4D97-AF65-F5344CB8AC3E}">
        <p14:creationId xmlns:p14="http://schemas.microsoft.com/office/powerpoint/2010/main" val="3833376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4" name="Rectangle 123">
            <a:extLst>
              <a:ext uri="{FF2B5EF4-FFF2-40B4-BE49-F238E27FC236}">
                <a16:creationId xmlns:a16="http://schemas.microsoft.com/office/drawing/2014/main" id="{975DA423-1E6A-406A-9B05-E620EFA1F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3671753" y="228606"/>
            <a:ext cx="4632582" cy="1142995"/>
          </a:xfrm>
        </p:spPr>
        <p:txBody>
          <a:bodyPr>
            <a:normAutofit/>
          </a:bodyPr>
          <a:lstStyle/>
          <a:p>
            <a:pPr algn="ctr"/>
            <a:r>
              <a:rPr lang="en-US" sz="3600" dirty="0"/>
              <a:t>Herbaceous Weed Treatment or Control</a:t>
            </a:r>
          </a:p>
        </p:txBody>
      </p:sp>
      <p:pic>
        <p:nvPicPr>
          <p:cNvPr id="7" name="Picture 6" descr="A close up of a flower&#10;&#10;Description generated with very high confidence">
            <a:extLst>
              <a:ext uri="{FF2B5EF4-FFF2-40B4-BE49-F238E27FC236}">
                <a16:creationId xmlns:a16="http://schemas.microsoft.com/office/drawing/2014/main" id="{891DE732-901A-4372-85E0-CC5884172B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 t="5971" r="89" b="24509"/>
          <a:stretch/>
        </p:blipFill>
        <p:spPr>
          <a:xfrm>
            <a:off x="0" y="3438101"/>
            <a:ext cx="3280138" cy="3428990"/>
          </a:xfrm>
          <a:prstGeom prst="rect">
            <a:avLst/>
          </a:prstGeom>
        </p:spPr>
      </p:pic>
      <p:pic>
        <p:nvPicPr>
          <p:cNvPr id="9" name="Picture 8" descr="A pink flower on a plant&#10;&#10;Description generated with very high confidence">
            <a:extLst>
              <a:ext uri="{FF2B5EF4-FFF2-40B4-BE49-F238E27FC236}">
                <a16:creationId xmlns:a16="http://schemas.microsoft.com/office/drawing/2014/main" id="{4C0E9272-6E27-4B4F-B898-71DD9D455B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286" r="2" b="4312"/>
          <a:stretch/>
        </p:blipFill>
        <p:spPr>
          <a:xfrm>
            <a:off x="0" y="9467"/>
            <a:ext cx="3280138" cy="3429000"/>
          </a:xfrm>
          <a:prstGeom prst="rect">
            <a:avLst/>
          </a:prstGeom>
        </p:spPr>
      </p:pic>
      <p:sp>
        <p:nvSpPr>
          <p:cNvPr id="126" name="Rectangle 125">
            <a:extLst>
              <a:ext uri="{FF2B5EF4-FFF2-40B4-BE49-F238E27FC236}">
                <a16:creationId xmlns:a16="http://schemas.microsoft.com/office/drawing/2014/main" id="{B5408C03-B752-49FB-ABD5-7ED758AE4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0158"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3671753" y="1295399"/>
            <a:ext cx="4632582" cy="5333995"/>
          </a:xfrm>
        </p:spPr>
        <p:txBody>
          <a:bodyPr>
            <a:normAutofit fontScale="85000" lnSpcReduction="20000"/>
          </a:bodyPr>
          <a:lstStyle/>
          <a:p>
            <a:pPr marL="0" indent="0">
              <a:buNone/>
            </a:pPr>
            <a:r>
              <a:rPr lang="en-US" sz="1500" dirty="0"/>
              <a:t>Herbaceous weed control is removal of undesirable herbaceous weeds including noxious and invasive plants. </a:t>
            </a:r>
          </a:p>
          <a:p>
            <a:pPr marL="0" indent="0">
              <a:buNone/>
            </a:pPr>
            <a:r>
              <a:rPr lang="en-US" sz="1500" dirty="0"/>
              <a:t>Weed control can be accomplished by mechanical, chemical, and/or biological methods.  Mechanical treatment includes mowing, digging or shredding.  Many pastures are too steep and/or large or weed infestations too extensive for mechanical treatment to be a viable option.</a:t>
            </a:r>
          </a:p>
          <a:p>
            <a:pPr marL="0" indent="0">
              <a:buNone/>
            </a:pPr>
            <a:r>
              <a:rPr lang="en-US" sz="1500" dirty="0"/>
              <a:t>When using chemicals for weed control, the chemicals selected and time of application should minimize damage to desirable native plants and be applied as part of an integrated pest management plan.  </a:t>
            </a:r>
          </a:p>
          <a:p>
            <a:pPr marL="0" indent="0">
              <a:buNone/>
            </a:pPr>
            <a:r>
              <a:rPr lang="en-US" sz="1500" dirty="0"/>
              <a:t>Biological control with host specific insects is somewhat effective for weeds like musk thistle (weevils), and biological control of cheatgrass (bacteria) is being studied and may be a viable option for reducing that weed.</a:t>
            </a:r>
          </a:p>
          <a:p>
            <a:pPr marL="0" indent="0">
              <a:buNone/>
            </a:pPr>
            <a:r>
              <a:rPr lang="en-US" sz="1500" dirty="0"/>
              <a:t>Prescribed burning can also be used for weed control and is discussed in Lesson 18.</a:t>
            </a:r>
          </a:p>
          <a:p>
            <a:pPr marL="0" indent="0">
              <a:buNone/>
            </a:pPr>
            <a:r>
              <a:rPr lang="en-US" sz="1500" dirty="0"/>
              <a:t>A careful evaluation of the pastures should be made to determine if the “weeds” are forbs that have increased due to disturbance and will reduce over time or if they are weeds that will continue to increase and impact the productivity, health and vigor of desirable species.</a:t>
            </a:r>
          </a:p>
          <a:p>
            <a:pPr marL="0" indent="0">
              <a:buNone/>
            </a:pPr>
            <a:endParaRPr lang="en-US" sz="1200" i="1" dirty="0"/>
          </a:p>
          <a:p>
            <a:pPr marL="0" indent="0">
              <a:buNone/>
            </a:pPr>
            <a:r>
              <a:rPr lang="en-US" sz="1200" i="1" dirty="0"/>
              <a:t>Photo: Top: Weed control of musk, </a:t>
            </a:r>
            <a:r>
              <a:rPr lang="en-US" sz="1200" i="1" dirty="0" err="1"/>
              <a:t>plumeless</a:t>
            </a:r>
            <a:r>
              <a:rPr lang="en-US" sz="1200" i="1" dirty="0"/>
              <a:t> and Canada thistle (top photo) are a must, but wavyleaf thistle (bottom photo) is native thistle that does not become a problem with good range management. Wavyleaf provides a valuable source of food for pollinating insects and usually does not need to be controlled.  </a:t>
            </a:r>
            <a:endParaRPr lang="en-US" sz="1200" dirty="0"/>
          </a:p>
          <a:p>
            <a:pPr marL="0" indent="0">
              <a:buNone/>
            </a:pPr>
            <a:endParaRPr lang="en-US" sz="800" dirty="0"/>
          </a:p>
        </p:txBody>
      </p:sp>
    </p:spTree>
    <p:extLst>
      <p:ext uri="{BB962C8B-B14F-4D97-AF65-F5344CB8AC3E}">
        <p14:creationId xmlns:p14="http://schemas.microsoft.com/office/powerpoint/2010/main" val="1738436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975DA423-1E6A-406A-9B05-E620EFA1F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3825618" y="152400"/>
            <a:ext cx="4632582" cy="742950"/>
          </a:xfrm>
        </p:spPr>
        <p:txBody>
          <a:bodyPr>
            <a:normAutofit/>
          </a:bodyPr>
          <a:lstStyle/>
          <a:p>
            <a:pPr algn="ctr"/>
            <a:r>
              <a:rPr lang="en-US" sz="3600" dirty="0"/>
              <a:t>Brush Management</a:t>
            </a:r>
          </a:p>
        </p:txBody>
      </p:sp>
      <p:pic>
        <p:nvPicPr>
          <p:cNvPr id="6" name="Picture 5">
            <a:extLst>
              <a:ext uri="{FF2B5EF4-FFF2-40B4-BE49-F238E27FC236}">
                <a16:creationId xmlns:a16="http://schemas.microsoft.com/office/drawing/2014/main" id="{F47558C9-64BF-45DE-9D1F-126F8545A7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73" r="-5" b="-5"/>
          <a:stretch/>
        </p:blipFill>
        <p:spPr>
          <a:xfrm>
            <a:off x="3" y="4562042"/>
            <a:ext cx="3280159" cy="2295958"/>
          </a:xfrm>
          <a:prstGeom prst="rect">
            <a:avLst/>
          </a:prstGeom>
        </p:spPr>
      </p:pic>
      <p:pic>
        <p:nvPicPr>
          <p:cNvPr id="7" name="Picture 6">
            <a:extLst>
              <a:ext uri="{FF2B5EF4-FFF2-40B4-BE49-F238E27FC236}">
                <a16:creationId xmlns:a16="http://schemas.microsoft.com/office/drawing/2014/main" id="{0DC54987-A676-417E-91DB-BD72DE0D69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3" y="-6238"/>
            <a:ext cx="3260775" cy="2445581"/>
          </a:xfrm>
          <a:prstGeom prst="rect">
            <a:avLst/>
          </a:prstGeom>
        </p:spPr>
      </p:pic>
      <p:sp>
        <p:nvSpPr>
          <p:cNvPr id="119" name="Rectangle 118">
            <a:extLst>
              <a:ext uri="{FF2B5EF4-FFF2-40B4-BE49-F238E27FC236}">
                <a16:creationId xmlns:a16="http://schemas.microsoft.com/office/drawing/2014/main" id="{B5408C03-B752-49FB-ABD5-7ED758AE4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0158"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FE508B79-E209-4B91-B41D-D9B0CD8E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4" r="-6" b="5464"/>
          <a:stretch/>
        </p:blipFill>
        <p:spPr>
          <a:xfrm>
            <a:off x="0" y="2257987"/>
            <a:ext cx="3284981" cy="2295134"/>
          </a:xfrm>
          <a:prstGeom prst="rect">
            <a:avLst/>
          </a:prstGeom>
        </p:spPr>
      </p:pic>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3659379" y="1091712"/>
            <a:ext cx="5105400" cy="5638800"/>
          </a:xfrm>
        </p:spPr>
        <p:txBody>
          <a:bodyPr>
            <a:normAutofit fontScale="92500" lnSpcReduction="20000"/>
          </a:bodyPr>
          <a:lstStyle/>
          <a:p>
            <a:pPr marL="0" indent="0">
              <a:buNone/>
            </a:pPr>
            <a:r>
              <a:rPr lang="en-US" sz="1500" dirty="0"/>
              <a:t>Brush management includes the removal of woody species that have encroached into rangeland ecosystems. Brush management can be accomplished through mechanical removal or chemical removal. In Nebraska, the most common woody species being removed are eastern red cedar, honey locust, Siberian elm, Russian olive, salt cedar, dogwood, and smooth sumac. </a:t>
            </a:r>
          </a:p>
          <a:p>
            <a:pPr marL="0" indent="0">
              <a:buNone/>
            </a:pPr>
            <a:r>
              <a:rPr lang="en-US" sz="1500" dirty="0"/>
              <a:t>Mechanical methods of weed control include manual cutting with a chainsaw, tree shears, and tree mulchers. </a:t>
            </a:r>
          </a:p>
          <a:p>
            <a:pPr marL="0" indent="0">
              <a:buNone/>
            </a:pPr>
            <a:r>
              <a:rPr lang="en-US" sz="1500" dirty="0"/>
              <a:t>Forestry Mulcher: </a:t>
            </a:r>
            <a:r>
              <a:rPr lang="en-US" sz="1500" dirty="0">
                <a:hlinkClick r:id="rId5"/>
              </a:rPr>
              <a:t>https://www.youtube.com/watch?v=4W6PJHT9nto</a:t>
            </a:r>
            <a:endParaRPr lang="en-US" sz="1500" dirty="0"/>
          </a:p>
          <a:p>
            <a:pPr marL="0" indent="0">
              <a:spcBef>
                <a:spcPts val="0"/>
              </a:spcBef>
              <a:buNone/>
            </a:pPr>
            <a:r>
              <a:rPr lang="en-US" sz="1500" dirty="0"/>
              <a:t>Tree Shears:</a:t>
            </a:r>
          </a:p>
          <a:p>
            <a:pPr marL="0" indent="0">
              <a:spcBef>
                <a:spcPts val="0"/>
              </a:spcBef>
              <a:buNone/>
            </a:pPr>
            <a:r>
              <a:rPr lang="en-US" sz="1500" dirty="0">
                <a:hlinkClick r:id="rId6"/>
              </a:rPr>
              <a:t>https://www.youtube.com/watch?v=5FrvDLYdIIk</a:t>
            </a:r>
            <a:endParaRPr lang="en-US" sz="1500" dirty="0"/>
          </a:p>
          <a:p>
            <a:pPr marL="0" indent="0">
              <a:spcBef>
                <a:spcPts val="0"/>
              </a:spcBef>
              <a:buNone/>
            </a:pPr>
            <a:r>
              <a:rPr lang="en-US" sz="1500" dirty="0">
                <a:hlinkClick r:id="rId7"/>
              </a:rPr>
              <a:t>https://www.youtube.com/watch?v=stBDME5O3yc</a:t>
            </a:r>
            <a:endParaRPr lang="en-US" sz="1500" dirty="0"/>
          </a:p>
          <a:p>
            <a:pPr marL="0" indent="0">
              <a:spcBef>
                <a:spcPts val="0"/>
              </a:spcBef>
              <a:buNone/>
            </a:pPr>
            <a:r>
              <a:rPr lang="en-US" sz="1500" dirty="0"/>
              <a:t>Turbo Saws:</a:t>
            </a:r>
          </a:p>
          <a:p>
            <a:pPr marL="0" indent="0">
              <a:spcBef>
                <a:spcPts val="0"/>
              </a:spcBef>
              <a:buNone/>
            </a:pPr>
            <a:r>
              <a:rPr lang="en-US" sz="1500" dirty="0">
                <a:hlinkClick r:id="rId8"/>
              </a:rPr>
              <a:t>https://www.youtube.com/watch?v=SbD1f47MC4c</a:t>
            </a:r>
            <a:endParaRPr lang="en-US" sz="1500" dirty="0"/>
          </a:p>
          <a:p>
            <a:pPr marL="0" indent="0">
              <a:buNone/>
            </a:pPr>
            <a:r>
              <a:rPr lang="en-US" sz="1500" dirty="0"/>
              <a:t>Mechanical removal alone is very effective for control of eastern red cedar; when all branches are removed the tree will not regrow or re-sprout.  If the tree or shrub is a re-sprouting species, chemical stump treatment should immediately follow mechanical removal.</a:t>
            </a:r>
          </a:p>
          <a:p>
            <a:pPr marL="0" indent="0">
              <a:buNone/>
            </a:pPr>
            <a:r>
              <a:rPr lang="en-US" sz="1500" dirty="0"/>
              <a:t>Brush management is most cost-effective when the trees are small and infrequent.  The more and larger the trees, the higher the cost for removal.</a:t>
            </a:r>
          </a:p>
          <a:p>
            <a:pPr marL="0" indent="0">
              <a:buNone/>
            </a:pPr>
            <a:endParaRPr lang="en-US" sz="1400" dirty="0"/>
          </a:p>
          <a:p>
            <a:pPr marL="0" indent="0">
              <a:buNone/>
            </a:pPr>
            <a:r>
              <a:rPr lang="en-US" sz="1100" i="1" dirty="0"/>
              <a:t>Bottom photo (Antelope County):  Small, abundant trees could easily be controlled with a tree mower or a prescribed burn (which is not brush management).  Middle photo (Red Willow County):  Larger, scattered trees are still at a size and abundance that removal is economical. Top Photo (Lincoln County):  The number of trees has nearly eliminated forage production and trees are so extensive that removal of trees will exceed the value of the land.</a:t>
            </a:r>
          </a:p>
          <a:p>
            <a:pPr marL="0" indent="0">
              <a:buNone/>
            </a:pPr>
            <a:endParaRPr lang="en-US" sz="1000" dirty="0"/>
          </a:p>
          <a:p>
            <a:pPr marL="0" indent="0">
              <a:buNone/>
            </a:pPr>
            <a:endParaRPr lang="en-US" sz="1000" dirty="0"/>
          </a:p>
        </p:txBody>
      </p:sp>
    </p:spTree>
    <p:extLst>
      <p:ext uri="{BB962C8B-B14F-4D97-AF65-F5344CB8AC3E}">
        <p14:creationId xmlns:p14="http://schemas.microsoft.com/office/powerpoint/2010/main" val="9256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B677E-2828-4263-BA1F-24A657D57557}"/>
              </a:ext>
            </a:extLst>
          </p:cNvPr>
          <p:cNvSpPr>
            <a:spLocks noGrp="1"/>
          </p:cNvSpPr>
          <p:nvPr>
            <p:ph type="title"/>
          </p:nvPr>
        </p:nvSpPr>
        <p:spPr>
          <a:xfrm>
            <a:off x="3825618" y="685800"/>
            <a:ext cx="4632582" cy="1485900"/>
          </a:xfrm>
        </p:spPr>
        <p:txBody>
          <a:bodyPr>
            <a:normAutofit/>
          </a:bodyPr>
          <a:lstStyle/>
          <a:p>
            <a:r>
              <a:rPr lang="en-US" sz="4100"/>
              <a:t>Additional Practices on Grazing Lands</a:t>
            </a:r>
          </a:p>
        </p:txBody>
      </p:sp>
      <p:pic>
        <p:nvPicPr>
          <p:cNvPr id="5" name="Picture 4" descr="A herd of cattle grazing on a lush green field&#10;&#10;Description generated with high confidence">
            <a:extLst>
              <a:ext uri="{FF2B5EF4-FFF2-40B4-BE49-F238E27FC236}">
                <a16:creationId xmlns:a16="http://schemas.microsoft.com/office/drawing/2014/main" id="{BCD37F38-8AFC-4CE2-A589-981AEE7E3B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78" r="36215"/>
          <a:stretch/>
        </p:blipFill>
        <p:spPr>
          <a:xfrm>
            <a:off x="20" y="10"/>
            <a:ext cx="3280138" cy="6857990"/>
          </a:xfrm>
          <a:prstGeom prst="rect">
            <a:avLst/>
          </a:prstGeom>
        </p:spPr>
      </p:pic>
      <p:sp>
        <p:nvSpPr>
          <p:cNvPr id="19" name="Rectangle 18">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0158"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DE94143-59E3-4D85-9F95-15217985823E}"/>
              </a:ext>
            </a:extLst>
          </p:cNvPr>
          <p:cNvSpPr>
            <a:spLocks noGrp="1"/>
          </p:cNvSpPr>
          <p:nvPr>
            <p:ph idx="1"/>
          </p:nvPr>
        </p:nvSpPr>
        <p:spPr>
          <a:xfrm>
            <a:off x="3825618" y="2286000"/>
            <a:ext cx="4632582" cy="3581400"/>
          </a:xfrm>
        </p:spPr>
        <p:txBody>
          <a:bodyPr>
            <a:normAutofit/>
          </a:bodyPr>
          <a:lstStyle/>
          <a:p>
            <a:pPr marL="0" indent="0">
              <a:buNone/>
            </a:pPr>
            <a:r>
              <a:rPr lang="en-US" sz="1700" dirty="0"/>
              <a:t>As mentioned earlier in this lesson, prescribed grazing is the keystone range management practice and will be covered in lesson 19.  </a:t>
            </a:r>
          </a:p>
          <a:p>
            <a:pPr marL="0" indent="0">
              <a:buNone/>
            </a:pPr>
            <a:r>
              <a:rPr lang="en-US" sz="1700" dirty="0"/>
              <a:t>Range seedings and prescribed burning are common accelerating practices and will be covered in lessons 17 and 18. </a:t>
            </a:r>
          </a:p>
        </p:txBody>
      </p:sp>
    </p:spTree>
    <p:extLst>
      <p:ext uri="{BB962C8B-B14F-4D97-AF65-F5344CB8AC3E}">
        <p14:creationId xmlns:p14="http://schemas.microsoft.com/office/powerpoint/2010/main" val="2477690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p:txBody>
          <a:bodyPr>
            <a:normAutofit/>
          </a:bodyPr>
          <a:lstStyle/>
          <a:p>
            <a:r>
              <a:rPr lang="en-US" dirty="0"/>
              <a:t>Activities and Review</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sz="half" idx="1"/>
          </p:nvPr>
        </p:nvSpPr>
        <p:spPr/>
        <p:txBody>
          <a:bodyPr>
            <a:normAutofit/>
          </a:bodyPr>
          <a:lstStyle/>
          <a:p>
            <a:r>
              <a:rPr lang="en-US" sz="1900" dirty="0"/>
              <a:t>Observe a rangeland unit.  Does it appear to be overgrazed or does it have distribution problems?</a:t>
            </a:r>
          </a:p>
          <a:p>
            <a:r>
              <a:rPr lang="en-US" sz="1900" dirty="0"/>
              <a:t>What would you recommend to a rancher to address any natural resource issues that you have found on </a:t>
            </a:r>
            <a:r>
              <a:rPr lang="en-US" sz="1900"/>
              <a:t>the land?</a:t>
            </a:r>
            <a:endParaRPr lang="en-US" sz="1900" dirty="0"/>
          </a:p>
          <a:p>
            <a:pPr marL="0" indent="0">
              <a:buNone/>
            </a:pPr>
            <a:endParaRPr lang="en-US" sz="1900" dirty="0"/>
          </a:p>
          <a:p>
            <a:pPr marL="0" indent="0">
              <a:buNone/>
            </a:pPr>
            <a:endParaRPr lang="en-US" sz="1900" b="1" dirty="0"/>
          </a:p>
          <a:p>
            <a:pPr marL="0" indent="0">
              <a:buNone/>
            </a:pPr>
            <a:endParaRPr lang="en-US" sz="1900" dirty="0"/>
          </a:p>
          <a:p>
            <a:pPr marL="0" indent="0">
              <a:buNone/>
            </a:pPr>
            <a:endParaRPr lang="en-US" sz="1900" dirty="0"/>
          </a:p>
          <a:p>
            <a:pPr marL="0" indent="0">
              <a:buNone/>
            </a:pPr>
            <a:endParaRPr lang="en-US" sz="1900" dirty="0"/>
          </a:p>
          <a:p>
            <a:pPr marL="0" indent="-457200">
              <a:buFont typeface="Courier New" panose="02070309020205020404" pitchFamily="49" charset="0"/>
              <a:buChar char="o"/>
            </a:pPr>
            <a:endParaRPr lang="en-US" sz="1900" dirty="0"/>
          </a:p>
          <a:p>
            <a:pPr marL="0" indent="-457200">
              <a:buFont typeface="Courier New" panose="02070309020205020404" pitchFamily="49" charset="0"/>
              <a:buChar char="o"/>
            </a:pPr>
            <a:endParaRPr lang="en-US" sz="1900" dirty="0"/>
          </a:p>
          <a:p>
            <a:pPr marL="0" indent="-457200">
              <a:buFont typeface="Courier New" panose="02070309020205020404" pitchFamily="49" charset="0"/>
              <a:buChar char="o"/>
            </a:pPr>
            <a:endParaRPr lang="en-US" sz="1900" dirty="0"/>
          </a:p>
          <a:p>
            <a:pPr marL="0" indent="0">
              <a:buNone/>
            </a:pPr>
            <a:endParaRPr lang="en-US" sz="1900" dirty="0"/>
          </a:p>
          <a:p>
            <a:endParaRPr lang="en-US" sz="1900" dirty="0"/>
          </a:p>
          <a:p>
            <a:endParaRPr lang="en-US" sz="1900" dirty="0"/>
          </a:p>
          <a:p>
            <a:pPr marL="0" indent="0">
              <a:buNone/>
            </a:pPr>
            <a:endParaRPr lang="en-US" sz="1900" dirty="0"/>
          </a:p>
        </p:txBody>
      </p:sp>
      <p:sp>
        <p:nvSpPr>
          <p:cNvPr id="4" name="Content Placeholder 3">
            <a:extLst>
              <a:ext uri="{FF2B5EF4-FFF2-40B4-BE49-F238E27FC236}">
                <a16:creationId xmlns:a16="http://schemas.microsoft.com/office/drawing/2014/main" id="{B81A58C9-8C54-4EB5-A0AD-3A9ABBCE4C34}"/>
              </a:ext>
            </a:extLst>
          </p:cNvPr>
          <p:cNvSpPr>
            <a:spLocks noGrp="1"/>
          </p:cNvSpPr>
          <p:nvPr>
            <p:ph sz="half" idx="2"/>
          </p:nvPr>
        </p:nvSpPr>
        <p:spPr/>
        <p:txBody>
          <a:bodyPr>
            <a:normAutofit/>
          </a:bodyPr>
          <a:lstStyle/>
          <a:p>
            <a:r>
              <a:rPr lang="en-US" dirty="0">
                <a:hlinkClick r:id="rId2"/>
              </a:rPr>
              <a:t>https://globalrangelands.org/topics/uses-range-and-pasture-lands/introduction-grazing-management</a:t>
            </a:r>
            <a:endParaRPr lang="en-US" dirty="0"/>
          </a:p>
          <a:p>
            <a:r>
              <a:rPr lang="en-US" dirty="0">
                <a:hlinkClick r:id="rId3"/>
              </a:rPr>
              <a:t>Kansas State University:  Grazing Distribution Publication</a:t>
            </a:r>
            <a:endParaRPr lang="en-US" dirty="0"/>
          </a:p>
        </p:txBody>
      </p:sp>
    </p:spTree>
    <p:extLst>
      <p:ext uri="{BB962C8B-B14F-4D97-AF65-F5344CB8AC3E}">
        <p14:creationId xmlns:p14="http://schemas.microsoft.com/office/powerpoint/2010/main" val="1484462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4643" y="744469"/>
            <a:ext cx="8005589" cy="5349671"/>
            <a:chOff x="752858" y="744469"/>
            <a:chExt cx="10674117" cy="5349671"/>
          </a:xfrm>
        </p:grpSpPr>
        <p:sp>
          <p:nvSpPr>
            <p:cNvPr id="18"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9"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le 1">
            <a:extLst>
              <a:ext uri="{FF2B5EF4-FFF2-40B4-BE49-F238E27FC236}">
                <a16:creationId xmlns:a16="http://schemas.microsoft.com/office/drawing/2014/main" id="{4B9E7559-68B4-4049-97B6-02F38AD7DF9B}"/>
              </a:ext>
            </a:extLst>
          </p:cNvPr>
          <p:cNvSpPr>
            <a:spLocks noGrp="1"/>
          </p:cNvSpPr>
          <p:nvPr>
            <p:ph type="title"/>
          </p:nvPr>
        </p:nvSpPr>
        <p:spPr>
          <a:xfrm>
            <a:off x="564643" y="4736961"/>
            <a:ext cx="8040514" cy="936769"/>
          </a:xfrm>
        </p:spPr>
        <p:txBody>
          <a:bodyPr vert="horz" lIns="91440" tIns="45720" rIns="91440" bIns="45720" rtlCol="0" anchor="b">
            <a:normAutofit/>
          </a:bodyPr>
          <a:lstStyle/>
          <a:p>
            <a:pPr algn="ctr" defTabSz="914400"/>
            <a:r>
              <a:rPr lang="en-US" sz="4200" cap="all" dirty="0"/>
              <a:t>End of Lesson sixteen</a:t>
            </a:r>
          </a:p>
        </p:txBody>
      </p:sp>
      <p:sp>
        <p:nvSpPr>
          <p:cNvPr id="23" name="Freeform: Shape 22">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326202" y="4446551"/>
            <a:ext cx="1467878"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25" name="Freeform: Shape 24">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7627" y="5311230"/>
            <a:ext cx="1531699"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51918" y="1341370"/>
            <a:ext cx="4713905" cy="3535429"/>
          </a:xfrm>
        </p:spPr>
      </p:pic>
    </p:spTree>
    <p:extLst>
      <p:ext uri="{BB962C8B-B14F-4D97-AF65-F5344CB8AC3E}">
        <p14:creationId xmlns:p14="http://schemas.microsoft.com/office/powerpoint/2010/main" val="259960947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tree in a field&#10;&#10;Description generated with very high confidence">
            <a:extLst>
              <a:ext uri="{FF2B5EF4-FFF2-40B4-BE49-F238E27FC236}">
                <a16:creationId xmlns:a16="http://schemas.microsoft.com/office/drawing/2014/main" id="{C12C9E40-80C6-4622-9DA7-DFA01FEFB5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92" r="8266"/>
          <a:stretch/>
        </p:blipFill>
        <p:spPr>
          <a:xfrm>
            <a:off x="20" y="10"/>
            <a:ext cx="9141468" cy="6857990"/>
          </a:xfrm>
          <a:prstGeom prst="rect">
            <a:avLst/>
          </a:prstGeom>
        </p:spPr>
      </p:pic>
      <p:sp>
        <p:nvSpPr>
          <p:cNvPr id="25" name="Rectangle 24">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704850" y="391263"/>
            <a:ext cx="8080579" cy="1485900"/>
          </a:xfrm>
        </p:spPr>
        <p:txBody>
          <a:bodyPr>
            <a:normAutofit/>
          </a:bodyPr>
          <a:lstStyle/>
          <a:p>
            <a:pPr algn="ctr"/>
            <a:r>
              <a:rPr lang="en-US" dirty="0"/>
              <a:t>Basic Range Management Concepts</a:t>
            </a:r>
          </a:p>
        </p:txBody>
      </p:sp>
      <p:sp>
        <p:nvSpPr>
          <p:cNvPr id="27" name="Rectangle 26">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1028700" y="1877163"/>
            <a:ext cx="7200900" cy="3990237"/>
          </a:xfrm>
        </p:spPr>
        <p:txBody>
          <a:bodyPr>
            <a:normAutofit/>
          </a:bodyPr>
          <a:lstStyle/>
          <a:p>
            <a:pPr marL="0" indent="0">
              <a:buNone/>
            </a:pPr>
            <a:r>
              <a:rPr lang="en-US" sz="1300" dirty="0"/>
              <a:t>Rangelands are renewable resources.  They can produce a sustained yield if managed using ecological principles rather than intensive, agronomic principles.</a:t>
            </a:r>
          </a:p>
          <a:p>
            <a:pPr marL="0" indent="0">
              <a:buNone/>
            </a:pPr>
            <a:r>
              <a:rPr lang="en-US" sz="1300" dirty="0"/>
              <a:t>Sustainable management of rangeland maintains soil and water quality, soil and water health, and basic biogeochemical cycles.</a:t>
            </a:r>
          </a:p>
          <a:p>
            <a:pPr marL="0" indent="0">
              <a:buNone/>
            </a:pPr>
            <a:r>
              <a:rPr lang="en-US" sz="1300" dirty="0"/>
              <a:t>Rangelands produce a variety of products and managing for multiple use is important.</a:t>
            </a:r>
          </a:p>
          <a:p>
            <a:pPr marL="0" indent="0">
              <a:buNone/>
            </a:pPr>
            <a:r>
              <a:rPr lang="en-US" sz="1300" dirty="0"/>
              <a:t>Many important public concerns on rangeland occur across multiple ownerships (wildfire, water quality, invasive weeds).</a:t>
            </a:r>
          </a:p>
          <a:p>
            <a:pPr marL="0" indent="0">
              <a:buNone/>
            </a:pPr>
            <a:r>
              <a:rPr lang="en-US" sz="1300" dirty="0"/>
              <a:t>Rangelands change through succession and disturbance.  Managers apply, control or respond to disturbance based on knowledge of ecological principles.</a:t>
            </a:r>
          </a:p>
          <a:p>
            <a:pPr marL="0" indent="0">
              <a:buNone/>
            </a:pPr>
            <a:r>
              <a:rPr lang="en-US" sz="1300" dirty="0"/>
              <a:t>The only constant on rangeland is change.</a:t>
            </a:r>
          </a:p>
          <a:p>
            <a:pPr marL="0" indent="0">
              <a:buNone/>
            </a:pPr>
            <a:r>
              <a:rPr lang="en-US" sz="1300" dirty="0"/>
              <a:t>If you do nothing (no management, grazing, fire, etc.) the land will not return to a pristine, pre-settlement state.</a:t>
            </a:r>
          </a:p>
          <a:p>
            <a:pPr marL="0" indent="0">
              <a:buNone/>
            </a:pPr>
            <a:endParaRPr lang="en-US" sz="1300" dirty="0"/>
          </a:p>
          <a:p>
            <a:pPr marL="0" indent="0">
              <a:buNone/>
            </a:pPr>
            <a:endParaRPr lang="en-US" sz="1300" dirty="0"/>
          </a:p>
          <a:p>
            <a:pPr marL="0" indent="0">
              <a:buNone/>
            </a:pPr>
            <a:endParaRPr lang="en-US" sz="1300" dirty="0"/>
          </a:p>
          <a:p>
            <a:endParaRPr lang="en-US" sz="1300" dirty="0"/>
          </a:p>
          <a:p>
            <a:endParaRPr lang="en-US" sz="1300" dirty="0"/>
          </a:p>
          <a:p>
            <a:endParaRPr lang="en-US" sz="1300" dirty="0"/>
          </a:p>
        </p:txBody>
      </p:sp>
    </p:spTree>
    <p:extLst>
      <p:ext uri="{BB962C8B-B14F-4D97-AF65-F5344CB8AC3E}">
        <p14:creationId xmlns:p14="http://schemas.microsoft.com/office/powerpoint/2010/main" val="3199158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588557" y="685800"/>
            <a:ext cx="4345106" cy="1485900"/>
          </a:xfrm>
        </p:spPr>
        <p:txBody>
          <a:bodyPr>
            <a:normAutofit/>
          </a:bodyPr>
          <a:lstStyle/>
          <a:p>
            <a:r>
              <a:rPr lang="en-US" sz="3400"/>
              <a:t>What Are the Five Principles of Range Management?</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588557" y="2286000"/>
            <a:ext cx="4345106" cy="3581400"/>
          </a:xfrm>
        </p:spPr>
        <p:txBody>
          <a:bodyPr>
            <a:normAutofit/>
          </a:bodyPr>
          <a:lstStyle/>
          <a:p>
            <a:pPr marL="0" indent="0">
              <a:buNone/>
            </a:pPr>
            <a:r>
              <a:rPr lang="en-US" sz="1400" dirty="0"/>
              <a:t>Range management is based on the following grazing principles:</a:t>
            </a:r>
          </a:p>
          <a:p>
            <a:pPr marL="457200" indent="-457200">
              <a:buFont typeface="+mj-lt"/>
              <a:buAutoNum type="arabicPeriod"/>
            </a:pPr>
            <a:r>
              <a:rPr lang="en-US" sz="1400" dirty="0"/>
              <a:t>Graze with the appropriate kind and class of animal.</a:t>
            </a:r>
          </a:p>
          <a:p>
            <a:pPr marL="457200" indent="-457200">
              <a:buFont typeface="+mj-lt"/>
              <a:buAutoNum type="arabicPeriod"/>
            </a:pPr>
            <a:r>
              <a:rPr lang="en-US" sz="1400" dirty="0"/>
              <a:t>Graze with the appropriate stocking rate</a:t>
            </a:r>
          </a:p>
          <a:p>
            <a:pPr marL="457200" indent="-457200">
              <a:buFont typeface="+mj-lt"/>
              <a:buAutoNum type="arabicPeriod"/>
            </a:pPr>
            <a:r>
              <a:rPr lang="en-US" sz="1400" dirty="0"/>
              <a:t>Graze during the appropriate season or time.</a:t>
            </a:r>
          </a:p>
          <a:p>
            <a:pPr marL="457200" indent="-457200">
              <a:buFont typeface="+mj-lt"/>
              <a:buAutoNum type="arabicPeriod"/>
            </a:pPr>
            <a:r>
              <a:rPr lang="en-US" sz="1400" dirty="0"/>
              <a:t>Graze for the appropriate degree of use.</a:t>
            </a:r>
          </a:p>
          <a:p>
            <a:pPr marL="457200" indent="-457200">
              <a:buFont typeface="+mj-lt"/>
              <a:buAutoNum type="arabicPeriod"/>
            </a:pPr>
            <a:r>
              <a:rPr lang="en-US" sz="1400" dirty="0"/>
              <a:t>Graze to achieve the appropriate distribution.</a:t>
            </a:r>
          </a:p>
          <a:p>
            <a:pPr marL="0" indent="0">
              <a:buNone/>
            </a:pPr>
            <a:endParaRPr lang="en-US" sz="1400" dirty="0"/>
          </a:p>
          <a:p>
            <a:pPr marL="0" indent="0">
              <a:buNone/>
            </a:pPr>
            <a:endParaRPr lang="en-US" sz="1400" dirty="0"/>
          </a:p>
          <a:p>
            <a:endParaRPr lang="en-US" sz="1400" dirty="0"/>
          </a:p>
          <a:p>
            <a:endParaRPr lang="en-US" sz="1400" dirty="0"/>
          </a:p>
          <a:p>
            <a:endParaRPr lang="en-US" sz="1400" dirty="0"/>
          </a:p>
        </p:txBody>
      </p:sp>
      <p:sp>
        <p:nvSpPr>
          <p:cNvPr id="27" name="Rectangle 26">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tree in a grassy field&#10;&#10;Description generated with very high confidence">
            <a:extLst>
              <a:ext uri="{FF2B5EF4-FFF2-40B4-BE49-F238E27FC236}">
                <a16:creationId xmlns:a16="http://schemas.microsoft.com/office/drawing/2014/main" id="{9E013B5A-630E-45C5-AE7B-BDC841C79D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14" r="14706"/>
          <a:stretch/>
        </p:blipFill>
        <p:spPr>
          <a:xfrm>
            <a:off x="5709195" y="10"/>
            <a:ext cx="3434804" cy="6857990"/>
          </a:xfrm>
          <a:prstGeom prst="rect">
            <a:avLst/>
          </a:prstGeom>
        </p:spPr>
      </p:pic>
    </p:spTree>
    <p:extLst>
      <p:ext uri="{BB962C8B-B14F-4D97-AF65-F5344CB8AC3E}">
        <p14:creationId xmlns:p14="http://schemas.microsoft.com/office/powerpoint/2010/main" val="3694760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brown and white dog standing in the grass&#10;&#10;Description generated with very high confidence">
            <a:extLst>
              <a:ext uri="{FF2B5EF4-FFF2-40B4-BE49-F238E27FC236}">
                <a16:creationId xmlns:a16="http://schemas.microsoft.com/office/drawing/2014/main" id="{14696500-15CD-4EB6-8495-2C2BE02C6E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
          <a:stretch/>
        </p:blipFill>
        <p:spPr>
          <a:xfrm>
            <a:off x="20" y="10"/>
            <a:ext cx="9141468" cy="6857990"/>
          </a:xfrm>
          <a:prstGeom prst="rect">
            <a:avLst/>
          </a:prstGeom>
        </p:spPr>
      </p:pic>
      <p:sp>
        <p:nvSpPr>
          <p:cNvPr id="25" name="Rectangle 24">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1034224" y="413644"/>
            <a:ext cx="7200900" cy="1485900"/>
          </a:xfrm>
        </p:spPr>
        <p:txBody>
          <a:bodyPr>
            <a:normAutofit/>
          </a:bodyPr>
          <a:lstStyle/>
          <a:p>
            <a:pPr marL="457200" indent="-457200">
              <a:buFont typeface="+mj-lt"/>
              <a:buAutoNum type="arabicPeriod"/>
            </a:pPr>
            <a:r>
              <a:rPr lang="en-US" sz="3600" dirty="0"/>
              <a:t> Graze with the appropriate kind and class of animal. </a:t>
            </a:r>
          </a:p>
        </p:txBody>
      </p:sp>
      <p:sp>
        <p:nvSpPr>
          <p:cNvPr id="27" name="Rectangle 26">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1021302" y="1905000"/>
            <a:ext cx="7200900" cy="4114800"/>
          </a:xfrm>
        </p:spPr>
        <p:txBody>
          <a:bodyPr>
            <a:normAutofit/>
          </a:bodyPr>
          <a:lstStyle/>
          <a:p>
            <a:pPr marL="457200" indent="-457200">
              <a:buFont typeface="+mj-lt"/>
              <a:buAutoNum type="alphaUcPeriod"/>
            </a:pPr>
            <a:r>
              <a:rPr lang="en-US" sz="1600" dirty="0"/>
              <a:t>Kind of animal (species)</a:t>
            </a:r>
          </a:p>
          <a:p>
            <a:pPr marL="987552" lvl="1" indent="-457200">
              <a:buFont typeface="+mj-lt"/>
              <a:buAutoNum type="alphaUcPeriod"/>
            </a:pPr>
            <a:r>
              <a:rPr lang="en-US" sz="1600" dirty="0"/>
              <a:t>Cattle, sheep, goats, horses, wildlife</a:t>
            </a:r>
          </a:p>
          <a:p>
            <a:pPr marL="1444752" lvl="2" indent="-457200">
              <a:buFont typeface="+mj-lt"/>
              <a:buAutoNum type="alphaLcPeriod"/>
            </a:pPr>
            <a:r>
              <a:rPr lang="en-US" sz="1600" dirty="0"/>
              <a:t>Match the species with the predominant vegetation type.  If the site is dominated by browse, think about goats.  </a:t>
            </a:r>
          </a:p>
          <a:p>
            <a:pPr marL="457200" indent="-457200">
              <a:buFont typeface="+mj-lt"/>
              <a:buAutoNum type="alphaUcPeriod"/>
            </a:pPr>
            <a:r>
              <a:rPr lang="en-US" sz="1600" dirty="0"/>
              <a:t>Class of animal (age, sex, physiological status)</a:t>
            </a:r>
          </a:p>
          <a:p>
            <a:pPr marL="987552" lvl="1" indent="-457200">
              <a:buFont typeface="+mj-lt"/>
              <a:buAutoNum type="alphaUcPeriod"/>
            </a:pPr>
            <a:r>
              <a:rPr lang="en-US" sz="1600" dirty="0"/>
              <a:t>Mature or young, nursing or dry</a:t>
            </a:r>
          </a:p>
          <a:p>
            <a:pPr marL="1444752" lvl="2" indent="-457200">
              <a:buFont typeface="+mj-lt"/>
              <a:buAutoNum type="alphaLcPeriod"/>
            </a:pPr>
            <a:r>
              <a:rPr lang="en-US" sz="1600" dirty="0"/>
              <a:t>If forage is low quality, older, dry (non-lactating) animals may do better than other classes of animals.</a:t>
            </a:r>
          </a:p>
          <a:p>
            <a:pPr marL="457200" indent="-457200">
              <a:buFont typeface="+mj-lt"/>
              <a:buAutoNum type="alphaUcPeriod"/>
            </a:pPr>
            <a:r>
              <a:rPr lang="en-US" sz="1600" dirty="0"/>
              <a:t>Adaptation to climate and forage quality</a:t>
            </a:r>
          </a:p>
          <a:p>
            <a:pPr marL="987552" lvl="1" indent="-457200">
              <a:buFont typeface="+mj-lt"/>
              <a:buAutoNum type="alphaUcPeriod"/>
            </a:pPr>
            <a:r>
              <a:rPr lang="en-US" sz="1600" dirty="0"/>
              <a:t>Breed of animal, genetic potential for growth</a:t>
            </a:r>
          </a:p>
          <a:p>
            <a:pPr marL="1444752" lvl="2" indent="-457200">
              <a:buFont typeface="+mj-lt"/>
              <a:buAutoNum type="alphaLcPeriod"/>
            </a:pPr>
            <a:r>
              <a:rPr lang="en-US" sz="1600" dirty="0"/>
              <a:t>Some breeds of cattle are more adapted to hot, humid areas while others are more adapted to colder climates.</a:t>
            </a:r>
          </a:p>
          <a:p>
            <a:pPr marL="1444752" lvl="2" indent="-457200">
              <a:buFont typeface="+mj-lt"/>
              <a:buAutoNum type="alphaLcPeriod"/>
            </a:pPr>
            <a:endParaRPr lang="en-US" sz="1600" dirty="0"/>
          </a:p>
          <a:p>
            <a:pPr marL="0" indent="0">
              <a:buNone/>
            </a:pPr>
            <a:endParaRPr lang="en-US" sz="1400" dirty="0"/>
          </a:p>
          <a:p>
            <a:endParaRPr lang="en-US" sz="1400" dirty="0"/>
          </a:p>
          <a:p>
            <a:endParaRPr lang="en-US" sz="1400" dirty="0"/>
          </a:p>
          <a:p>
            <a:endParaRPr lang="en-US" sz="1400" dirty="0"/>
          </a:p>
        </p:txBody>
      </p:sp>
    </p:spTree>
    <p:extLst>
      <p:ext uri="{BB962C8B-B14F-4D97-AF65-F5344CB8AC3E}">
        <p14:creationId xmlns:p14="http://schemas.microsoft.com/office/powerpoint/2010/main" val="2519113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588557" y="685800"/>
            <a:ext cx="4345106" cy="1485900"/>
          </a:xfrm>
        </p:spPr>
        <p:txBody>
          <a:bodyPr>
            <a:normAutofit/>
          </a:bodyPr>
          <a:lstStyle/>
          <a:p>
            <a:r>
              <a:rPr lang="en-US" sz="3100" dirty="0"/>
              <a:t>2.  Graze with the appropriate stocking rate.</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588557" y="2286000"/>
            <a:ext cx="4345106" cy="3581400"/>
          </a:xfrm>
        </p:spPr>
        <p:txBody>
          <a:bodyPr>
            <a:normAutofit/>
          </a:bodyPr>
          <a:lstStyle/>
          <a:p>
            <a:pPr marL="0" indent="0">
              <a:buNone/>
            </a:pPr>
            <a:r>
              <a:rPr lang="en-US" sz="1600" dirty="0"/>
              <a:t>Balance forage supply with forage demand.</a:t>
            </a:r>
          </a:p>
          <a:p>
            <a:pPr marL="987552" lvl="1" indent="-457200">
              <a:buFont typeface="+mj-lt"/>
              <a:buAutoNum type="alphaUcPeriod"/>
            </a:pPr>
            <a:r>
              <a:rPr lang="en-US" sz="1600" i="0" dirty="0"/>
              <a:t>The number of animals and their forage demand should match forage production.</a:t>
            </a:r>
          </a:p>
          <a:p>
            <a:pPr marL="987552" lvl="1" indent="-457200">
              <a:buFont typeface="+mj-lt"/>
              <a:buAutoNum type="alphaUcPeriod"/>
            </a:pPr>
            <a:r>
              <a:rPr lang="en-US" sz="1600" i="0" dirty="0"/>
              <a:t>Use the “Take half and leave half” principle to maintain healthy plants.</a:t>
            </a:r>
          </a:p>
          <a:p>
            <a:pPr marL="987552" lvl="1" indent="-457200">
              <a:buFont typeface="+mj-lt"/>
              <a:buAutoNum type="alphaUcPeriod"/>
            </a:pPr>
            <a:r>
              <a:rPr lang="en-US" sz="1600" i="0" dirty="0"/>
              <a:t>See lesson 15 for more information about animal units, available forage and forage balance.</a:t>
            </a:r>
          </a:p>
          <a:p>
            <a:pPr marL="1444752" lvl="2" indent="-457200">
              <a:buFont typeface="+mj-lt"/>
              <a:buAutoNum type="alphaLcPeriod"/>
            </a:pPr>
            <a:endParaRPr lang="en-US" sz="1500" dirty="0"/>
          </a:p>
          <a:p>
            <a:pPr marL="0" indent="0">
              <a:buNone/>
            </a:pPr>
            <a:endParaRPr lang="en-US" sz="1500" dirty="0"/>
          </a:p>
          <a:p>
            <a:endParaRPr lang="en-US" sz="1500" dirty="0"/>
          </a:p>
          <a:p>
            <a:endParaRPr lang="en-US" sz="1500" dirty="0"/>
          </a:p>
          <a:p>
            <a:endParaRPr lang="en-US" sz="1500" dirty="0"/>
          </a:p>
        </p:txBody>
      </p:sp>
      <p:sp>
        <p:nvSpPr>
          <p:cNvPr id="45" name="Rectangle 44">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herd of cattle grazing on a dry grass field&#10;&#10;Description generated with very high confidence">
            <a:extLst>
              <a:ext uri="{FF2B5EF4-FFF2-40B4-BE49-F238E27FC236}">
                <a16:creationId xmlns:a16="http://schemas.microsoft.com/office/drawing/2014/main" id="{19479F4B-E0FD-4E60-B3ED-8F24F45B28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602" t="-178" r="5835" b="178"/>
          <a:stretch/>
        </p:blipFill>
        <p:spPr>
          <a:xfrm>
            <a:off x="5709195" y="10"/>
            <a:ext cx="3434804" cy="6857990"/>
          </a:xfrm>
          <a:prstGeom prst="rect">
            <a:avLst/>
          </a:prstGeom>
        </p:spPr>
      </p:pic>
    </p:spTree>
    <p:extLst>
      <p:ext uri="{BB962C8B-B14F-4D97-AF65-F5344CB8AC3E}">
        <p14:creationId xmlns:p14="http://schemas.microsoft.com/office/powerpoint/2010/main" val="2984791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large green field&#10;&#10;Description generated with very high confidence">
            <a:extLst>
              <a:ext uri="{FF2B5EF4-FFF2-40B4-BE49-F238E27FC236}">
                <a16:creationId xmlns:a16="http://schemas.microsoft.com/office/drawing/2014/main" id="{E66E1B36-16AE-424B-B849-B4C11CE180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901" r="11120"/>
          <a:stretch/>
        </p:blipFill>
        <p:spPr>
          <a:xfrm>
            <a:off x="20" y="10"/>
            <a:ext cx="9141468" cy="6857990"/>
          </a:xfrm>
          <a:prstGeom prst="rect">
            <a:avLst/>
          </a:prstGeom>
        </p:spPr>
      </p:pic>
      <p:sp>
        <p:nvSpPr>
          <p:cNvPr id="46" name="Rectangle 45">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1028700" y="685800"/>
            <a:ext cx="7200900" cy="1485900"/>
          </a:xfrm>
        </p:spPr>
        <p:txBody>
          <a:bodyPr>
            <a:normAutofit/>
          </a:bodyPr>
          <a:lstStyle/>
          <a:p>
            <a:r>
              <a:rPr lang="en-US" sz="3700" dirty="0"/>
              <a:t>3.  Graze During the Appropriate Season and/or Time: </a:t>
            </a:r>
            <a:r>
              <a:rPr lang="en-US" sz="3700" i="1" dirty="0"/>
              <a:t>Season</a:t>
            </a:r>
          </a:p>
        </p:txBody>
      </p:sp>
      <p:sp>
        <p:nvSpPr>
          <p:cNvPr id="48" name="Rectangle 47">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1028700" y="2286000"/>
            <a:ext cx="7200900" cy="3581400"/>
          </a:xfrm>
        </p:spPr>
        <p:txBody>
          <a:bodyPr>
            <a:normAutofit/>
          </a:bodyPr>
          <a:lstStyle/>
          <a:p>
            <a:pPr marL="457200" indent="-457200">
              <a:buFont typeface="+mj-lt"/>
              <a:buAutoNum type="alphaUcPeriod"/>
            </a:pPr>
            <a:r>
              <a:rPr lang="en-US" sz="1600" dirty="0"/>
              <a:t>Grazing can be year-long (the pasture is grazed for the entire year).  Plants are grazed multiple times and are not given enough time to recover before being grazed again.</a:t>
            </a:r>
          </a:p>
          <a:p>
            <a:pPr marL="457200" indent="-457200">
              <a:buFont typeface="+mj-lt"/>
              <a:buAutoNum type="alphaUcPeriod"/>
            </a:pPr>
            <a:r>
              <a:rPr lang="en-US" sz="1600" dirty="0"/>
              <a:t>Grazing can be seasonal (pasture is grazed only during the growing season or only during the dormant season each year). </a:t>
            </a:r>
          </a:p>
          <a:p>
            <a:pPr marL="987552" lvl="1" indent="-457200">
              <a:buFont typeface="+mj-lt"/>
              <a:buAutoNum type="alphaLcPeriod"/>
            </a:pPr>
            <a:r>
              <a:rPr lang="en-US" sz="1600" i="0" dirty="0"/>
              <a:t>When pastures are grazed during one season one year and the other season the next year, plants have time to recover every other year.</a:t>
            </a:r>
          </a:p>
          <a:p>
            <a:pPr marL="457200" indent="-457200">
              <a:buFont typeface="+mj-lt"/>
              <a:buAutoNum type="alphaUcPeriod"/>
            </a:pPr>
            <a:r>
              <a:rPr lang="en-US" sz="1600" dirty="0"/>
              <a:t>Grazing can be in a rotational sequence using a grazing system.  The plants have time to recover after grazing.  </a:t>
            </a:r>
          </a:p>
          <a:p>
            <a:pPr marL="987552" lvl="1" indent="-457200">
              <a:buFont typeface="+mj-lt"/>
              <a:buAutoNum type="alphaLcPeriod"/>
            </a:pPr>
            <a:r>
              <a:rPr lang="en-US" sz="1600" i="0" dirty="0"/>
              <a:t>The rotation includes multiple pastures, with a grazed period followed by an ungrazed period.  </a:t>
            </a:r>
          </a:p>
          <a:p>
            <a:pPr marL="987552" lvl="1" indent="-457200">
              <a:buFont typeface="+mj-lt"/>
              <a:buAutoNum type="alphaLcPeriod"/>
            </a:pPr>
            <a:r>
              <a:rPr lang="en-US" sz="1600" i="0" dirty="0"/>
              <a:t>See Lesson 19 for examples.</a:t>
            </a:r>
          </a:p>
          <a:p>
            <a:pPr marL="0" indent="0">
              <a:buNone/>
            </a:pPr>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1719729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3733800" y="228600"/>
            <a:ext cx="4632582" cy="1485900"/>
          </a:xfrm>
        </p:spPr>
        <p:txBody>
          <a:bodyPr>
            <a:normAutofit/>
          </a:bodyPr>
          <a:lstStyle/>
          <a:p>
            <a:r>
              <a:rPr lang="en-US" sz="3400" dirty="0"/>
              <a:t>3.  Graze During the Appropriate Season and/or Time:  </a:t>
            </a:r>
            <a:r>
              <a:rPr lang="en-US" sz="3400" i="1" dirty="0"/>
              <a:t>Time</a:t>
            </a:r>
          </a:p>
        </p:txBody>
      </p:sp>
      <p:pic>
        <p:nvPicPr>
          <p:cNvPr id="5" name="Picture 4" descr="A close up of a plant&#10;&#10;Description generated with very high confidence">
            <a:extLst>
              <a:ext uri="{FF2B5EF4-FFF2-40B4-BE49-F238E27FC236}">
                <a16:creationId xmlns:a16="http://schemas.microsoft.com/office/drawing/2014/main" id="{AECD01C2-1F19-4816-AF74-110810B04B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61" b="20966"/>
          <a:stretch/>
        </p:blipFill>
        <p:spPr>
          <a:xfrm rot="5400000">
            <a:off x="-1788921" y="1788921"/>
            <a:ext cx="6858000" cy="3280158"/>
          </a:xfrm>
          <a:prstGeom prst="rect">
            <a:avLst/>
          </a:prstGeom>
        </p:spPr>
      </p:pic>
      <p:sp>
        <p:nvSpPr>
          <p:cNvPr id="38" name="Rectangle 37">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0158"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3825618" y="1943100"/>
            <a:ext cx="4632582" cy="4686300"/>
          </a:xfrm>
        </p:spPr>
        <p:txBody>
          <a:bodyPr>
            <a:normAutofit lnSpcReduction="10000"/>
          </a:bodyPr>
          <a:lstStyle/>
          <a:p>
            <a:pPr marL="457200" indent="-457200">
              <a:buFont typeface="+mj-lt"/>
              <a:buAutoNum type="alphaUcPeriod"/>
            </a:pPr>
            <a:r>
              <a:rPr lang="en-US" sz="1600" dirty="0"/>
              <a:t>Season of use – Dormant season impacts the plants less than grazing during the growing season.</a:t>
            </a:r>
          </a:p>
          <a:p>
            <a:pPr marL="457200" indent="-457200">
              <a:buFont typeface="+mj-lt"/>
              <a:buAutoNum type="alphaUcPeriod"/>
            </a:pPr>
            <a:r>
              <a:rPr lang="en-US" sz="1600" dirty="0"/>
              <a:t>Phenological State – Grazing spring growth may be less harmful than other stages in the plants’ life cycle.</a:t>
            </a:r>
          </a:p>
          <a:p>
            <a:pPr marL="987552" lvl="1" indent="-457200">
              <a:buFont typeface="+mj-lt"/>
              <a:buAutoNum type="alphaLcPeriod"/>
            </a:pPr>
            <a:r>
              <a:rPr lang="en-US" sz="1600" dirty="0"/>
              <a:t>Some plants, such as prairie sandreed, can be damaged when grazed during their rapid growth period because buds that produce next year’s tillers are formed at that time.</a:t>
            </a:r>
          </a:p>
          <a:p>
            <a:pPr marL="987552" lvl="1" indent="-457200">
              <a:buFont typeface="+mj-lt"/>
              <a:buAutoNum type="alphaLcPeriod"/>
            </a:pPr>
            <a:r>
              <a:rPr lang="en-US" sz="1600" dirty="0"/>
              <a:t>Some plants, such as big bluestem, can be damaged when grazed short in late summer through killing frost.</a:t>
            </a:r>
          </a:p>
          <a:p>
            <a:pPr marL="457200" indent="-457200">
              <a:buFont typeface="+mj-lt"/>
              <a:buAutoNum type="alphaUcPeriod"/>
            </a:pPr>
            <a:r>
              <a:rPr lang="en-US" sz="1600" dirty="0"/>
              <a:t>Opportunity for regrowth – Grazing time should allow the plant to produce new leaves and develop strong root systems before it enters dormancy.</a:t>
            </a:r>
            <a:endParaRPr lang="en-US" sz="1300" dirty="0"/>
          </a:p>
          <a:p>
            <a:pPr marL="0" indent="0">
              <a:buNone/>
            </a:pPr>
            <a:r>
              <a:rPr lang="en-US" sz="1300" dirty="0"/>
              <a:t>Photo:  Young sand bluestem tillers.</a:t>
            </a:r>
          </a:p>
        </p:txBody>
      </p:sp>
    </p:spTree>
    <p:extLst>
      <p:ext uri="{BB962C8B-B14F-4D97-AF65-F5344CB8AC3E}">
        <p14:creationId xmlns:p14="http://schemas.microsoft.com/office/powerpoint/2010/main" val="1973372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533400" y="247650"/>
            <a:ext cx="4345106" cy="1485900"/>
          </a:xfrm>
        </p:spPr>
        <p:txBody>
          <a:bodyPr>
            <a:normAutofit/>
          </a:bodyPr>
          <a:lstStyle/>
          <a:p>
            <a:pPr algn="ctr"/>
            <a:r>
              <a:rPr lang="en-US" sz="3400" dirty="0"/>
              <a:t>4.  Graze for the Appropriate Amount of Time</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315819" y="1799492"/>
            <a:ext cx="4876800" cy="4781550"/>
          </a:xfrm>
        </p:spPr>
        <p:txBody>
          <a:bodyPr>
            <a:normAutofit fontScale="92500" lnSpcReduction="20000"/>
          </a:bodyPr>
          <a:lstStyle/>
          <a:p>
            <a:pPr marL="0" indent="0">
              <a:buNone/>
            </a:pPr>
            <a:r>
              <a:rPr lang="en-US" sz="1700" dirty="0"/>
              <a:t>The appropriate length of grazing time for a given amount of land depends upon a number of factors including:</a:t>
            </a:r>
          </a:p>
          <a:p>
            <a:pPr marL="342900" indent="-342900">
              <a:buFont typeface="+mj-lt"/>
              <a:buAutoNum type="arabicPeriod"/>
            </a:pPr>
            <a:r>
              <a:rPr lang="en-US" sz="1700" dirty="0"/>
              <a:t>Type, class and size of animals</a:t>
            </a:r>
          </a:p>
          <a:p>
            <a:pPr marL="342900" indent="-342900">
              <a:buFont typeface="+mj-lt"/>
              <a:buAutoNum type="arabicPeriod"/>
            </a:pPr>
            <a:r>
              <a:rPr lang="en-US" sz="1700" dirty="0"/>
              <a:t>Productivity of site – forage production</a:t>
            </a:r>
          </a:p>
          <a:p>
            <a:pPr marL="342900" indent="-342900">
              <a:buFont typeface="+mj-lt"/>
              <a:buAutoNum type="arabicPeriod"/>
            </a:pPr>
            <a:r>
              <a:rPr lang="en-US" sz="1700" dirty="0"/>
              <a:t>Percentage of the individual plant grazed or grazing height – “take half, leave half”</a:t>
            </a:r>
          </a:p>
          <a:p>
            <a:pPr marL="342900" indent="-342900">
              <a:buFont typeface="+mj-lt"/>
              <a:buAutoNum type="arabicPeriod"/>
            </a:pPr>
            <a:r>
              <a:rPr lang="en-US" sz="1700" dirty="0"/>
              <a:t>Plant recovery – the more leaf area that is grazed, the longer the recovery time.</a:t>
            </a:r>
          </a:p>
          <a:p>
            <a:pPr marL="342900" indent="-342900">
              <a:buFont typeface="+mj-lt"/>
              <a:buAutoNum type="arabicPeriod"/>
            </a:pPr>
            <a:r>
              <a:rPr lang="en-US" sz="1700" dirty="0"/>
              <a:t>Weather Conditions – drought, extreme cold temperatures in the spring, and excessive high temperatures during the grazing season reduce production reducing the appropriate grazing time.</a:t>
            </a:r>
          </a:p>
          <a:p>
            <a:pPr marL="0" indent="0">
              <a:buNone/>
            </a:pPr>
            <a:endParaRPr lang="en-US" sz="1400" i="1" dirty="0"/>
          </a:p>
          <a:p>
            <a:pPr marL="0" indent="0">
              <a:buNone/>
            </a:pPr>
            <a:r>
              <a:rPr lang="en-US" sz="1400" i="1" dirty="0"/>
              <a:t>Photo:  Heavily grazed big bluestem in mid-June.  If the pasture is in a rotation that includes deferment, these plants will have time to recover and will not be damaged.  If the grazing period is extended and the plants re-grow and are re-grazed, damage to the plants will occur.</a:t>
            </a:r>
          </a:p>
          <a:p>
            <a:endParaRPr lang="en-US" sz="800" dirty="0"/>
          </a:p>
        </p:txBody>
      </p:sp>
      <p:sp>
        <p:nvSpPr>
          <p:cNvPr id="52" name="Rectangle 51">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close up of a tree&#10;&#10;Description generated with high confidence">
            <a:extLst>
              <a:ext uri="{FF2B5EF4-FFF2-40B4-BE49-F238E27FC236}">
                <a16:creationId xmlns:a16="http://schemas.microsoft.com/office/drawing/2014/main" id="{A9D78744-33D7-467E-8153-657A795843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78" r="51858"/>
          <a:stretch/>
        </p:blipFill>
        <p:spPr>
          <a:xfrm>
            <a:off x="5709195" y="10"/>
            <a:ext cx="3434804" cy="6857990"/>
          </a:xfrm>
          <a:prstGeom prst="rect">
            <a:avLst/>
          </a:prstGeom>
        </p:spPr>
      </p:pic>
    </p:spTree>
    <p:extLst>
      <p:ext uri="{BB962C8B-B14F-4D97-AF65-F5344CB8AC3E}">
        <p14:creationId xmlns:p14="http://schemas.microsoft.com/office/powerpoint/2010/main" val="418140673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3078</TotalTime>
  <Words>3669</Words>
  <Application>Microsoft Office PowerPoint</Application>
  <PresentationFormat>On-screen Show (4:3)</PresentationFormat>
  <Paragraphs>274</Paragraphs>
  <Slides>28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Courier New</vt:lpstr>
      <vt:lpstr>Franklin Gothic Book</vt:lpstr>
      <vt:lpstr>Crop</vt:lpstr>
      <vt:lpstr>Lesson Sixteen:</vt:lpstr>
      <vt:lpstr>What is Range Management?</vt:lpstr>
      <vt:lpstr>Basic Range Management Concepts</vt:lpstr>
      <vt:lpstr>What Are the Five Principles of Range Management?</vt:lpstr>
      <vt:lpstr> Graze with the appropriate kind and class of animal. </vt:lpstr>
      <vt:lpstr>2.  Graze with the appropriate stocking rate.</vt:lpstr>
      <vt:lpstr>3.  Graze During the Appropriate Season and/or Time: Season</vt:lpstr>
      <vt:lpstr>3.  Graze During the Appropriate Season and/or Time:  Time</vt:lpstr>
      <vt:lpstr>4.  Graze for the Appropriate Amount of Time</vt:lpstr>
      <vt:lpstr>5.  Graze to Achieve Appropriate Grazing Distribution</vt:lpstr>
      <vt:lpstr>5.  Graze to Achieve Appropriate Grazing Distribution</vt:lpstr>
      <vt:lpstr>Conservation Practices on Rangelands</vt:lpstr>
      <vt:lpstr>Water Developments on Rangelands: Wells</vt:lpstr>
      <vt:lpstr>Water Developments on Rangelands: Livestock Pipelines</vt:lpstr>
      <vt:lpstr>Water Developments on Rangelands: Tanks</vt:lpstr>
      <vt:lpstr>Water Developments on Rangelands: Ponds and Dugouts</vt:lpstr>
      <vt:lpstr>Water Developments on Rangelands: Spring Developments</vt:lpstr>
      <vt:lpstr>Water on Rangelands: Natural Water Sources</vt:lpstr>
      <vt:lpstr>Water Development Considerations – Volume</vt:lpstr>
      <vt:lpstr>Water Development Considerations – Spacing or Travel Distance (Livestock)</vt:lpstr>
      <vt:lpstr>Water Development Considerations – Spacing or Travel Distance (Wildlife)</vt:lpstr>
      <vt:lpstr>Water Development Considerations – Location</vt:lpstr>
      <vt:lpstr>Interior Fencing</vt:lpstr>
      <vt:lpstr>Herbaceous Weed Treatment or Control</vt:lpstr>
      <vt:lpstr>Brush Management</vt:lpstr>
      <vt:lpstr>Additional Practices on Grazing Lands</vt:lpstr>
      <vt:lpstr>Activities and Review</vt:lpstr>
      <vt:lpstr>End of Lesson sixteen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Range Plants</dc:title>
  <dc:creator>welchp</dc:creator>
  <cp:lastModifiedBy>Erika Hill</cp:lastModifiedBy>
  <cp:revision>367</cp:revision>
  <cp:lastPrinted>2018-12-17T14:51:24Z</cp:lastPrinted>
  <dcterms:created xsi:type="dcterms:W3CDTF">2012-08-21T13:30:24Z</dcterms:created>
  <dcterms:modified xsi:type="dcterms:W3CDTF">2019-01-07T17:55:46Z</dcterms:modified>
</cp:coreProperties>
</file>