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1"/>
  </p:notesMasterIdLst>
  <p:sldIdLst>
    <p:sldId id="256" r:id="rId2"/>
    <p:sldId id="343" r:id="rId3"/>
    <p:sldId id="344" r:id="rId4"/>
    <p:sldId id="345" r:id="rId5"/>
    <p:sldId id="346" r:id="rId6"/>
    <p:sldId id="347" r:id="rId7"/>
    <p:sldId id="348" r:id="rId8"/>
    <p:sldId id="342" r:id="rId9"/>
    <p:sldId id="287" r:id="rId10"/>
  </p:sldIdLst>
  <p:sldSz cx="9144000" cy="6858000" type="screen4x3"/>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14" d="100"/>
          <a:sy n="114" d="100"/>
        </p:scale>
        <p:origin x="1524"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49F616B0-28DF-42B2-9BA7-ECB7111817DB}" type="datetimeFigureOut">
              <a:rPr lang="en-US" smtClean="0"/>
              <a:t>1/7/2019</a:t>
            </a:fld>
            <a:endParaRPr lang="en-US" dirty="0"/>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A2A6FBE9-E91A-4338-A587-2F9867BEF4F4}" type="slidenum">
              <a:rPr lang="en-US" smtClean="0"/>
              <a:t>‹#›</a:t>
            </a:fld>
            <a:endParaRPr lang="en-US" dirty="0"/>
          </a:p>
        </p:txBody>
      </p:sp>
    </p:spTree>
    <p:extLst>
      <p:ext uri="{BB962C8B-B14F-4D97-AF65-F5344CB8AC3E}">
        <p14:creationId xmlns:p14="http://schemas.microsoft.com/office/powerpoint/2010/main" val="3984744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A6FBE9-E91A-4338-A587-2F9867BEF4F4}" type="slidenum">
              <a:rPr lang="en-US" smtClean="0"/>
              <a:t>1</a:t>
            </a:fld>
            <a:endParaRPr lang="en-US" dirty="0"/>
          </a:p>
        </p:txBody>
      </p:sp>
    </p:spTree>
    <p:extLst>
      <p:ext uri="{BB962C8B-B14F-4D97-AF65-F5344CB8AC3E}">
        <p14:creationId xmlns:p14="http://schemas.microsoft.com/office/powerpoint/2010/main" val="517751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A6FBE9-E91A-4338-A587-2F9867BEF4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0259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CA691D76-2939-4F64-A1F5-AF33BC1AF1FC}" type="datetimeFigureOut">
              <a:rPr lang="en-US" smtClean="0"/>
              <a:t>1/7/2019</a:t>
            </a:fld>
            <a:endParaRPr lang="en-US" dirty="0"/>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8DA30149-AA8E-4637-A9A3-B2CF2735D38F}" type="slidenum">
              <a:rPr lang="en-US" smtClean="0"/>
              <a:t>‹#›</a:t>
            </a:fld>
            <a:endParaRPr lang="en-US" dirty="0"/>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627119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691D76-2939-4F64-A1F5-AF33BC1AF1FC}" type="datetimeFigureOut">
              <a:rPr lang="en-US" smtClean="0"/>
              <a:t>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A30149-AA8E-4637-A9A3-B2CF2735D38F}" type="slidenum">
              <a:rPr lang="en-US" smtClean="0"/>
              <a:t>‹#›</a:t>
            </a:fld>
            <a:endParaRPr lang="en-US" dirty="0"/>
          </a:p>
        </p:txBody>
      </p:sp>
    </p:spTree>
    <p:extLst>
      <p:ext uri="{BB962C8B-B14F-4D97-AF65-F5344CB8AC3E}">
        <p14:creationId xmlns:p14="http://schemas.microsoft.com/office/powerpoint/2010/main" val="634852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691D76-2939-4F64-A1F5-AF33BC1AF1FC}" type="datetimeFigureOut">
              <a:rPr lang="en-US" smtClean="0"/>
              <a:t>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A30149-AA8E-4637-A9A3-B2CF2735D38F}" type="slidenum">
              <a:rPr lang="en-US" smtClean="0"/>
              <a:t>‹#›</a:t>
            </a:fld>
            <a:endParaRPr lang="en-US" dirty="0"/>
          </a:p>
        </p:txBody>
      </p:sp>
    </p:spTree>
    <p:extLst>
      <p:ext uri="{BB962C8B-B14F-4D97-AF65-F5344CB8AC3E}">
        <p14:creationId xmlns:p14="http://schemas.microsoft.com/office/powerpoint/2010/main" val="3495534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691D76-2939-4F64-A1F5-AF33BC1AF1FC}" type="datetimeFigureOut">
              <a:rPr lang="en-US" smtClean="0"/>
              <a:t>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A30149-AA8E-4637-A9A3-B2CF2735D38F}" type="slidenum">
              <a:rPr lang="en-US" smtClean="0"/>
              <a:t>‹#›</a:t>
            </a:fld>
            <a:endParaRPr lang="en-US" dirty="0"/>
          </a:p>
        </p:txBody>
      </p:sp>
    </p:spTree>
    <p:extLst>
      <p:ext uri="{BB962C8B-B14F-4D97-AF65-F5344CB8AC3E}">
        <p14:creationId xmlns:p14="http://schemas.microsoft.com/office/powerpoint/2010/main" val="1385899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CA691D76-2939-4F64-A1F5-AF33BC1AF1FC}" type="datetimeFigureOut">
              <a:rPr lang="en-US" smtClean="0"/>
              <a:t>1/7/2019</a:t>
            </a:fld>
            <a:endParaRPr lang="en-US" dirty="0"/>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8DA30149-AA8E-4637-A9A3-B2CF2735D38F}" type="slidenum">
              <a:rPr lang="en-US" smtClean="0"/>
              <a:t>‹#›</a:t>
            </a:fld>
            <a:endParaRPr lang="en-US" dirty="0"/>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45113848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691D76-2939-4F64-A1F5-AF33BC1AF1FC}" type="datetimeFigureOut">
              <a:rPr lang="en-US" smtClean="0"/>
              <a:t>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A30149-AA8E-4637-A9A3-B2CF2735D38F}" type="slidenum">
              <a:rPr lang="en-US" smtClean="0"/>
              <a:t>‹#›</a:t>
            </a:fld>
            <a:endParaRPr lang="en-US" dirty="0"/>
          </a:p>
        </p:txBody>
      </p:sp>
    </p:spTree>
    <p:extLst>
      <p:ext uri="{BB962C8B-B14F-4D97-AF65-F5344CB8AC3E}">
        <p14:creationId xmlns:p14="http://schemas.microsoft.com/office/powerpoint/2010/main" val="677326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A691D76-2939-4F64-A1F5-AF33BC1AF1FC}" type="datetimeFigureOut">
              <a:rPr lang="en-US" smtClean="0"/>
              <a:t>1/7/2019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DA30149-AA8E-4637-A9A3-B2CF2735D38F}" type="slidenum">
              <a:rPr lang="en-US" smtClean="0"/>
              <a:t>‹#›</a:t>
            </a:fld>
            <a:endParaRPr lang="en-US" dirty="0"/>
          </a:p>
        </p:txBody>
      </p:sp>
    </p:spTree>
    <p:extLst>
      <p:ext uri="{BB962C8B-B14F-4D97-AF65-F5344CB8AC3E}">
        <p14:creationId xmlns:p14="http://schemas.microsoft.com/office/powerpoint/2010/main" val="1337957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A691D76-2939-4F64-A1F5-AF33BC1AF1FC}" type="datetimeFigureOut">
              <a:rPr lang="en-US" smtClean="0"/>
              <a:t>1/7/2019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DA30149-AA8E-4637-A9A3-B2CF2735D38F}" type="slidenum">
              <a:rPr lang="en-US" smtClean="0"/>
              <a:t>‹#›</a:t>
            </a:fld>
            <a:endParaRPr lang="en-US" dirty="0"/>
          </a:p>
        </p:txBody>
      </p:sp>
    </p:spTree>
    <p:extLst>
      <p:ext uri="{BB962C8B-B14F-4D97-AF65-F5344CB8AC3E}">
        <p14:creationId xmlns:p14="http://schemas.microsoft.com/office/powerpoint/2010/main" val="4048534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691D76-2939-4F64-A1F5-AF33BC1AF1FC}" type="datetimeFigureOut">
              <a:rPr lang="en-US" smtClean="0"/>
              <a:t>1/7/2019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DA30149-AA8E-4637-A9A3-B2CF2735D38F}" type="slidenum">
              <a:rPr lang="en-US" smtClean="0"/>
              <a:t>‹#›</a:t>
            </a:fld>
            <a:endParaRPr lang="en-US" dirty="0"/>
          </a:p>
        </p:txBody>
      </p:sp>
    </p:spTree>
    <p:extLst>
      <p:ext uri="{BB962C8B-B14F-4D97-AF65-F5344CB8AC3E}">
        <p14:creationId xmlns:p14="http://schemas.microsoft.com/office/powerpoint/2010/main" val="4198734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CA691D76-2939-4F64-A1F5-AF33BC1AF1FC}" type="datetimeFigureOut">
              <a:rPr lang="en-US" smtClean="0"/>
              <a:t>1/7/2019</a:t>
            </a:fld>
            <a:endParaRPr lang="en-US" dirty="0"/>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8DA30149-AA8E-4637-A9A3-B2CF2735D38F}" type="slidenum">
              <a:rPr lang="en-US" smtClean="0"/>
              <a:t>‹#›</a:t>
            </a:fld>
            <a:endParaRPr lang="en-US" dirty="0"/>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00350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CA691D76-2939-4F64-A1F5-AF33BC1AF1FC}" type="datetimeFigureOut">
              <a:rPr lang="en-US" smtClean="0"/>
              <a:t>1/7/2019</a:t>
            </a:fld>
            <a:endParaRPr lang="en-US" dirty="0"/>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8DA30149-AA8E-4637-A9A3-B2CF2735D38F}" type="slidenum">
              <a:rPr lang="en-US" smtClean="0"/>
              <a:t>‹#›</a:t>
            </a:fld>
            <a:endParaRPr lang="en-US" dirty="0"/>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89932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fld id="{CA691D76-2939-4F64-A1F5-AF33BC1AF1FC}" type="datetimeFigureOut">
              <a:rPr lang="en-US" smtClean="0"/>
              <a:t>1/7/2019</a:t>
            </a:fld>
            <a:endParaRPr lang="en-US" dirty="0"/>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8DA30149-AA8E-4637-A9A3-B2CF2735D38F}" type="slidenum">
              <a:rPr lang="en-US" smtClean="0"/>
              <a:t>‹#›</a:t>
            </a:fld>
            <a:endParaRPr lang="en-US" dirty="0"/>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6677748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0" orient="horz" pos="1368">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extensionpublications.unl.edu/assets/pdf/ec120.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extensionpublications.unl.edu/assets/pdf/ec120.pdf" TargetMode="External"/><Relationship Id="rId2" Type="http://schemas.openxmlformats.org/officeDocument/2006/relationships/hyperlink" Target="https://www.bookstore.ksre.ksu.edu/pubs/mf2291.pdf"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543800" cy="1453920"/>
          </a:xfrm>
        </p:spPr>
        <p:txBody>
          <a:bodyPr/>
          <a:lstStyle/>
          <a:p>
            <a:r>
              <a:rPr lang="en-US" dirty="0"/>
              <a:t>Lesson Seventeen:</a:t>
            </a:r>
          </a:p>
        </p:txBody>
      </p:sp>
      <p:sp>
        <p:nvSpPr>
          <p:cNvPr id="3" name="Subtitle 2"/>
          <p:cNvSpPr>
            <a:spLocks noGrp="1"/>
          </p:cNvSpPr>
          <p:nvPr>
            <p:ph type="subTitle" idx="1"/>
          </p:nvPr>
        </p:nvSpPr>
        <p:spPr>
          <a:xfrm>
            <a:off x="1905000" y="3200400"/>
            <a:ext cx="5123755" cy="1765917"/>
          </a:xfrm>
        </p:spPr>
        <p:txBody>
          <a:bodyPr>
            <a:noAutofit/>
          </a:bodyPr>
          <a:lstStyle/>
          <a:p>
            <a:r>
              <a:rPr lang="en-US" sz="4800" b="1" dirty="0"/>
              <a:t>Grass Seedings</a:t>
            </a:r>
            <a:endParaRPr lang="en-US" sz="4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61D8973-EAA9-459A-AF59-BBB4233D6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B8193A-BD85-442B-9EE0-7D5AEBD1CD28}"/>
              </a:ext>
            </a:extLst>
          </p:cNvPr>
          <p:cNvSpPr>
            <a:spLocks noGrp="1"/>
          </p:cNvSpPr>
          <p:nvPr>
            <p:ph type="title"/>
          </p:nvPr>
        </p:nvSpPr>
        <p:spPr>
          <a:xfrm>
            <a:off x="152400" y="257908"/>
            <a:ext cx="5080544" cy="808892"/>
          </a:xfrm>
        </p:spPr>
        <p:txBody>
          <a:bodyPr>
            <a:normAutofit/>
          </a:bodyPr>
          <a:lstStyle/>
          <a:p>
            <a:pPr algn="ctr"/>
            <a:r>
              <a:rPr lang="en-US" sz="3600" dirty="0"/>
              <a:t>Types of Grass Seedings </a:t>
            </a:r>
          </a:p>
        </p:txBody>
      </p:sp>
      <p:sp>
        <p:nvSpPr>
          <p:cNvPr id="3" name="Content Placeholder 2">
            <a:extLst>
              <a:ext uri="{FF2B5EF4-FFF2-40B4-BE49-F238E27FC236}">
                <a16:creationId xmlns:a16="http://schemas.microsoft.com/office/drawing/2014/main" id="{87F9F42B-170B-4CA7-BAD8-87E3D636F2B3}"/>
              </a:ext>
            </a:extLst>
          </p:cNvPr>
          <p:cNvSpPr>
            <a:spLocks noGrp="1"/>
          </p:cNvSpPr>
          <p:nvPr>
            <p:ph idx="1"/>
          </p:nvPr>
        </p:nvSpPr>
        <p:spPr>
          <a:xfrm>
            <a:off x="251370" y="914400"/>
            <a:ext cx="5200650" cy="5867400"/>
          </a:xfrm>
        </p:spPr>
        <p:txBody>
          <a:bodyPr>
            <a:normAutofit lnSpcReduction="10000"/>
          </a:bodyPr>
          <a:lstStyle/>
          <a:p>
            <a:pPr marL="0" indent="0">
              <a:buNone/>
            </a:pPr>
            <a:r>
              <a:rPr lang="en-US" sz="1400" dirty="0"/>
              <a:t>There are a number of different types of seedings including plantings for erosion control, wildlife habitat, forage production, and restoration of prairies.  The main differences among the types of seedings are:</a:t>
            </a:r>
          </a:p>
          <a:p>
            <a:pPr marL="0" indent="0">
              <a:buNone/>
            </a:pPr>
            <a:r>
              <a:rPr lang="en-US" sz="1400" b="1" u="sng" dirty="0"/>
              <a:t>Erosion Contro</a:t>
            </a:r>
            <a:r>
              <a:rPr lang="en-US" sz="1400" b="1" dirty="0"/>
              <a:t>l: </a:t>
            </a:r>
            <a:r>
              <a:rPr lang="en-US" sz="1400" dirty="0"/>
              <a:t>Goal is a community with structure that provides excellent erosion control but these species and varieties may not necessarily have good forage value.</a:t>
            </a:r>
          </a:p>
          <a:p>
            <a:pPr marL="0" indent="0">
              <a:buNone/>
            </a:pPr>
            <a:r>
              <a:rPr lang="en-US" sz="1400" b="1" u="sng" dirty="0"/>
              <a:t>Wildlife Habitat</a:t>
            </a:r>
            <a:r>
              <a:rPr lang="en-US" sz="1400" b="1" dirty="0"/>
              <a:t>:  </a:t>
            </a:r>
            <a:r>
              <a:rPr lang="en-US" sz="1400" dirty="0"/>
              <a:t>Goal often is a low successional community with a wide variety of forbs and a small number of grasses.  Some wildlife plantings are for </a:t>
            </a:r>
            <a:r>
              <a:rPr lang="en-US" sz="1400" i="1" u="sng" dirty="0"/>
              <a:t>pollinator habitat</a:t>
            </a:r>
            <a:r>
              <a:rPr lang="en-US" sz="1400" i="1" dirty="0"/>
              <a:t> </a:t>
            </a:r>
            <a:r>
              <a:rPr lang="en-US" sz="1400" dirty="0"/>
              <a:t>and include a large diversity of forbs to ensure that nectar producing plants are flowering throughout the entire growing season.</a:t>
            </a:r>
          </a:p>
          <a:p>
            <a:pPr marL="0" indent="0">
              <a:buNone/>
            </a:pPr>
            <a:r>
              <a:rPr lang="en-US" sz="1400" b="1" u="sng" dirty="0"/>
              <a:t>Pasture Planting</a:t>
            </a:r>
            <a:r>
              <a:rPr lang="en-US" sz="1400" dirty="0"/>
              <a:t>:  Goal is a community that provides forage (usually cool-season, introduced grasses and legumes) during a time frame when forage is limited on native rangeland.</a:t>
            </a:r>
          </a:p>
          <a:p>
            <a:pPr marL="0" indent="0">
              <a:buNone/>
            </a:pPr>
            <a:r>
              <a:rPr lang="en-US" sz="1400" b="1" u="sng" dirty="0"/>
              <a:t>Range Planting</a:t>
            </a:r>
            <a:r>
              <a:rPr lang="en-US" sz="1400" dirty="0"/>
              <a:t>:  Goal </a:t>
            </a:r>
            <a:r>
              <a:rPr lang="en-US" sz="1400"/>
              <a:t>is to return </a:t>
            </a:r>
            <a:r>
              <a:rPr lang="en-US" sz="1400" dirty="0"/>
              <a:t>cropland to grass (but may be implemented on depleted rangeland) with a plant community that is dominated by native grasses.</a:t>
            </a:r>
          </a:p>
          <a:p>
            <a:pPr marL="0" indent="0">
              <a:buNone/>
            </a:pPr>
            <a:r>
              <a:rPr lang="en-US" sz="1400" b="1" u="sng" dirty="0"/>
              <a:t>Prairie Restoration</a:t>
            </a:r>
            <a:r>
              <a:rPr lang="en-US" sz="1400" b="1" dirty="0"/>
              <a:t>:  </a:t>
            </a:r>
            <a:r>
              <a:rPr lang="en-US" sz="1400" dirty="0"/>
              <a:t>Goal is to return cropland or degraded rangeland to a plant community as close as possible to the reference plant community.  The seeding contains numerous species (40+).</a:t>
            </a:r>
          </a:p>
          <a:p>
            <a:pPr marL="0" indent="0">
              <a:buNone/>
            </a:pPr>
            <a:endParaRPr lang="en-US" sz="1400" dirty="0"/>
          </a:p>
          <a:p>
            <a:pPr marL="0" indent="0">
              <a:buNone/>
            </a:pPr>
            <a:r>
              <a:rPr lang="en-US" sz="1050" i="1" dirty="0"/>
              <a:t>Photo:  Range Seeding in Lincoln, County.  The planting consists of Sand and little bluestem, Indiangrass, sand lovegrass, switchgrass, prairie sandreed, blue grama, western wheatgrass, purple prairie clover, upright coneflower, </a:t>
            </a:r>
            <a:r>
              <a:rPr lang="en-US" sz="1050" i="1" dirty="0" err="1"/>
              <a:t>blackeyed</a:t>
            </a:r>
            <a:r>
              <a:rPr lang="en-US" sz="1050" i="1" dirty="0"/>
              <a:t> Susan, leadplant and shell-leaf penstemon.</a:t>
            </a:r>
          </a:p>
        </p:txBody>
      </p:sp>
      <p:sp>
        <p:nvSpPr>
          <p:cNvPr id="19" name="Rectangle 18">
            <a:extLst>
              <a:ext uri="{FF2B5EF4-FFF2-40B4-BE49-F238E27FC236}">
                <a16:creationId xmlns:a16="http://schemas.microsoft.com/office/drawing/2014/main" id="{FBEA8A33-C0D0-416D-8359-724B8828C7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37745" y="0"/>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descr="A yellow flower in a field&#10;&#10;Description generated with very high confidence">
            <a:extLst>
              <a:ext uri="{FF2B5EF4-FFF2-40B4-BE49-F238E27FC236}">
                <a16:creationId xmlns:a16="http://schemas.microsoft.com/office/drawing/2014/main" id="{F94014F3-0277-4A51-B06A-879B746F1F4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6664" t="356" r="30" b="-356"/>
          <a:stretch/>
        </p:blipFill>
        <p:spPr>
          <a:xfrm>
            <a:off x="5709195" y="10"/>
            <a:ext cx="3434804" cy="6857990"/>
          </a:xfrm>
          <a:prstGeom prst="rect">
            <a:avLst/>
          </a:prstGeom>
        </p:spPr>
      </p:pic>
    </p:spTree>
    <p:extLst>
      <p:ext uri="{BB962C8B-B14F-4D97-AF65-F5344CB8AC3E}">
        <p14:creationId xmlns:p14="http://schemas.microsoft.com/office/powerpoint/2010/main" val="576796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61D8973-EAA9-459A-AF59-BBB4233D6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B8193A-BD85-442B-9EE0-7D5AEBD1CD28}"/>
              </a:ext>
            </a:extLst>
          </p:cNvPr>
          <p:cNvSpPr>
            <a:spLocks noGrp="1"/>
          </p:cNvSpPr>
          <p:nvPr>
            <p:ph type="title"/>
          </p:nvPr>
        </p:nvSpPr>
        <p:spPr>
          <a:xfrm>
            <a:off x="409604" y="304800"/>
            <a:ext cx="4648200" cy="1150327"/>
          </a:xfrm>
        </p:spPr>
        <p:txBody>
          <a:bodyPr>
            <a:normAutofit/>
          </a:bodyPr>
          <a:lstStyle/>
          <a:p>
            <a:pPr algn="ctr"/>
            <a:r>
              <a:rPr lang="en-US" sz="3600" dirty="0"/>
              <a:t>Species and Variety Selection</a:t>
            </a:r>
          </a:p>
        </p:txBody>
      </p:sp>
      <p:sp>
        <p:nvSpPr>
          <p:cNvPr id="3" name="Content Placeholder 2">
            <a:extLst>
              <a:ext uri="{FF2B5EF4-FFF2-40B4-BE49-F238E27FC236}">
                <a16:creationId xmlns:a16="http://schemas.microsoft.com/office/drawing/2014/main" id="{87F9F42B-170B-4CA7-BAD8-87E3D636F2B3}"/>
              </a:ext>
            </a:extLst>
          </p:cNvPr>
          <p:cNvSpPr>
            <a:spLocks noGrp="1"/>
          </p:cNvSpPr>
          <p:nvPr>
            <p:ph idx="1"/>
          </p:nvPr>
        </p:nvSpPr>
        <p:spPr>
          <a:xfrm>
            <a:off x="588557" y="1455127"/>
            <a:ext cx="4345106" cy="5250473"/>
          </a:xfrm>
        </p:spPr>
        <p:txBody>
          <a:bodyPr>
            <a:normAutofit fontScale="92500" lnSpcReduction="20000"/>
          </a:bodyPr>
          <a:lstStyle/>
          <a:p>
            <a:pPr marL="0" indent="0">
              <a:buNone/>
            </a:pPr>
            <a:r>
              <a:rPr lang="en-US" sz="1500" dirty="0"/>
              <a:t>For a successful seeding the appropriate species and variety should be seeded.  </a:t>
            </a:r>
          </a:p>
          <a:p>
            <a:pPr marL="0" indent="0">
              <a:buNone/>
            </a:pPr>
            <a:r>
              <a:rPr lang="en-US" sz="1500" dirty="0"/>
              <a:t>Species selection should be based on ecological sites.  Plants that occur in the geographical area and on the ecological site(s) within that area should be seeded.</a:t>
            </a:r>
          </a:p>
          <a:p>
            <a:pPr marL="0" indent="0">
              <a:buNone/>
            </a:pPr>
            <a:r>
              <a:rPr lang="en-US" sz="1500" dirty="0"/>
              <a:t>A number of improved varieties have been developed for many Nebraska grass species.  These varieties have diverse genetic traits that help individual plants grow on specific soils and sites.  The improved varieties have better vigor, productivity, longevity, and resistance to disease or pests within their adapted areas.</a:t>
            </a:r>
          </a:p>
          <a:p>
            <a:pPr marL="0" indent="0">
              <a:buNone/>
            </a:pPr>
            <a:r>
              <a:rPr lang="en-US" sz="1500" dirty="0"/>
              <a:t>A list of adapted grasses and varieties appropriate for Nebraska grass seedings on different ecological sites can be found in the University of Nebraska-Lincoln publication </a:t>
            </a:r>
            <a:r>
              <a:rPr lang="en-US" sz="1500" i="1" dirty="0">
                <a:hlinkClick r:id="rId2"/>
              </a:rPr>
              <a:t>Certified Perennial Grass Varieties Recommended for Nebraska – EC-120</a:t>
            </a:r>
            <a:r>
              <a:rPr lang="en-US" sz="1500" dirty="0"/>
              <a:t>.</a:t>
            </a:r>
          </a:p>
          <a:p>
            <a:pPr marL="0" indent="0">
              <a:buNone/>
            </a:pPr>
            <a:r>
              <a:rPr lang="en-US" sz="1500" dirty="0"/>
              <a:t>Certified seed is seed harvested from improved varieties.  Certified seed meets minimum standards for genetic purity, germination and mechanical purity.  Certified seed is inspected and is of known origin and performance.  The Nebraska Crop Improvement Association is the entity that certifies seed in Nebraska.</a:t>
            </a:r>
            <a:endParaRPr lang="en-US" sz="800" dirty="0"/>
          </a:p>
          <a:p>
            <a:pPr marL="0" indent="0">
              <a:buNone/>
            </a:pPr>
            <a:endParaRPr lang="en-US" sz="800" dirty="0"/>
          </a:p>
          <a:p>
            <a:pPr marL="0" indent="0">
              <a:buNone/>
            </a:pPr>
            <a:r>
              <a:rPr lang="en-US" sz="1100" i="1" dirty="0"/>
              <a:t>Pollinator planting, Perkins County.  12 native forbs were planted with a minimal amount of grasses.  The most successful forbs in this portion of the planting are purple prairie clover, blanket flower, and fringed sagewort.</a:t>
            </a:r>
          </a:p>
        </p:txBody>
      </p:sp>
      <p:sp>
        <p:nvSpPr>
          <p:cNvPr id="26" name="Rectangle 25">
            <a:extLst>
              <a:ext uri="{FF2B5EF4-FFF2-40B4-BE49-F238E27FC236}">
                <a16:creationId xmlns:a16="http://schemas.microsoft.com/office/drawing/2014/main" id="{FBEA8A33-C0D0-416D-8359-724B8828C7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37745" y="0"/>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a:extLst>
              <a:ext uri="{FF2B5EF4-FFF2-40B4-BE49-F238E27FC236}">
                <a16:creationId xmlns:a16="http://schemas.microsoft.com/office/drawing/2014/main" id="{F94014F3-0277-4A51-B06A-879B746F1F4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783" r="18438"/>
          <a:stretch/>
        </p:blipFill>
        <p:spPr>
          <a:xfrm>
            <a:off x="5709195" y="10"/>
            <a:ext cx="3434804" cy="6857990"/>
          </a:xfrm>
          <a:prstGeom prst="rect">
            <a:avLst/>
          </a:prstGeom>
        </p:spPr>
      </p:pic>
    </p:spTree>
    <p:extLst>
      <p:ext uri="{BB962C8B-B14F-4D97-AF65-F5344CB8AC3E}">
        <p14:creationId xmlns:p14="http://schemas.microsoft.com/office/powerpoint/2010/main" val="3028547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A97F59D-628C-4053-B41F-489D0045F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0" name="Rectangle 9">
            <a:extLst>
              <a:ext uri="{FF2B5EF4-FFF2-40B4-BE49-F238E27FC236}">
                <a16:creationId xmlns:a16="http://schemas.microsoft.com/office/drawing/2014/main" id="{7C159B63-C56D-4E4E-8B07-40A1346DC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B8193A-BD85-442B-9EE0-7D5AEBD1CD28}"/>
              </a:ext>
            </a:extLst>
          </p:cNvPr>
          <p:cNvSpPr>
            <a:spLocks noGrp="1"/>
          </p:cNvSpPr>
          <p:nvPr>
            <p:ph type="title"/>
          </p:nvPr>
        </p:nvSpPr>
        <p:spPr>
          <a:xfrm>
            <a:off x="725926" y="1194180"/>
            <a:ext cx="2642954" cy="5020353"/>
          </a:xfrm>
        </p:spPr>
        <p:txBody>
          <a:bodyPr vert="horz" lIns="91440" tIns="45720" rIns="91440" bIns="45720" rtlCol="0" anchor="t">
            <a:normAutofit/>
          </a:bodyPr>
          <a:lstStyle/>
          <a:p>
            <a:pPr defTabSz="914400"/>
            <a:r>
              <a:rPr lang="en-US" sz="3700"/>
              <a:t>How are Grass Seed Varieties Developed?</a:t>
            </a:r>
          </a:p>
        </p:txBody>
      </p:sp>
      <p:sp>
        <p:nvSpPr>
          <p:cNvPr id="12" name="Rectangle 11">
            <a:extLst>
              <a:ext uri="{FF2B5EF4-FFF2-40B4-BE49-F238E27FC236}">
                <a16:creationId xmlns:a16="http://schemas.microsoft.com/office/drawing/2014/main" id="{27DEF201-077E-444A-A3F0-66E142535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87F9F42B-170B-4CA7-BAD8-87E3D636F2B3}"/>
              </a:ext>
            </a:extLst>
          </p:cNvPr>
          <p:cNvSpPr>
            <a:spLocks noGrp="1"/>
          </p:cNvSpPr>
          <p:nvPr>
            <p:ph sz="half" idx="1"/>
          </p:nvPr>
        </p:nvSpPr>
        <p:spPr>
          <a:xfrm>
            <a:off x="3564785" y="838200"/>
            <a:ext cx="4813756" cy="5714999"/>
          </a:xfrm>
        </p:spPr>
        <p:txBody>
          <a:bodyPr vert="horz" lIns="91440" tIns="45720" rIns="91440" bIns="45720" rtlCol="0">
            <a:normAutofit/>
          </a:bodyPr>
          <a:lstStyle/>
          <a:p>
            <a:pPr marL="0" defTabSz="914400">
              <a:buFont typeface="Franklin Gothic Book" panose="020B0503020102020204" pitchFamily="34" charset="0"/>
              <a:buNone/>
            </a:pPr>
            <a:r>
              <a:rPr lang="en-US" sz="1400" dirty="0"/>
              <a:t>Grass seed varieties are developed by plant breeders.  The plant breeder organization may be USDA Plant Materials Centers and/or Agricultural Research Service Stations, or private seed companies.  </a:t>
            </a:r>
          </a:p>
          <a:p>
            <a:pPr marL="0" defTabSz="914400">
              <a:buFont typeface="Franklin Gothic Book" panose="020B0503020102020204" pitchFamily="34" charset="0"/>
              <a:buNone/>
            </a:pPr>
            <a:r>
              <a:rPr lang="en-US" sz="1400" dirty="0"/>
              <a:t>Plant breeders start development of a grass seed variety with seed collections.  Seed is collected from across a wide geographic area from grass plants that exhibit the desired trait(s).  </a:t>
            </a:r>
          </a:p>
          <a:p>
            <a:pPr marL="0" defTabSz="914400">
              <a:buFont typeface="Franklin Gothic Book" panose="020B0503020102020204" pitchFamily="34" charset="0"/>
              <a:buNone/>
            </a:pPr>
            <a:r>
              <a:rPr lang="en-US" sz="1400" dirty="0"/>
              <a:t>These seeds are grown in plots with each individual collection being grown separately.  Seed from best performing collections are seeded in additional plots to increase the amount of seed. </a:t>
            </a:r>
          </a:p>
          <a:p>
            <a:pPr marL="0" defTabSz="914400">
              <a:buFont typeface="Franklin Gothic Book" panose="020B0503020102020204" pitchFamily="34" charset="0"/>
              <a:buNone/>
            </a:pPr>
            <a:r>
              <a:rPr lang="en-US" sz="1400" dirty="0"/>
              <a:t>When enough seed from the high performing seed lots is available, the performance of the seed is evaluated in field trials located throughout the region. </a:t>
            </a:r>
          </a:p>
          <a:p>
            <a:pPr marL="0" defTabSz="914400">
              <a:buFont typeface="Franklin Gothic Book" panose="020B0503020102020204" pitchFamily="34" charset="0"/>
              <a:buNone/>
            </a:pPr>
            <a:r>
              <a:rPr lang="en-US" sz="1400" dirty="0"/>
              <a:t>After several years of trials, the collection that performs the best, based on the desired characteristic, is selected for release.  The variety is usually named for the area of the original seed collection.  For example, Barton western wheatgrass is a variety developed from a seed collection from Walnut Creek in Barton County, Kansas.</a:t>
            </a:r>
          </a:p>
        </p:txBody>
      </p:sp>
    </p:spTree>
    <p:extLst>
      <p:ext uri="{BB962C8B-B14F-4D97-AF65-F5344CB8AC3E}">
        <p14:creationId xmlns:p14="http://schemas.microsoft.com/office/powerpoint/2010/main" val="2597204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E807223-DF88-4D6D-970E-08919E5E02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961D8973-EAA9-459A-AF59-BBB4233D6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B8193A-BD85-442B-9EE0-7D5AEBD1CD28}"/>
              </a:ext>
            </a:extLst>
          </p:cNvPr>
          <p:cNvSpPr>
            <a:spLocks noGrp="1"/>
          </p:cNvSpPr>
          <p:nvPr>
            <p:ph type="title"/>
          </p:nvPr>
        </p:nvSpPr>
        <p:spPr>
          <a:xfrm>
            <a:off x="467742" y="275116"/>
            <a:ext cx="4345106" cy="1096484"/>
          </a:xfrm>
        </p:spPr>
        <p:txBody>
          <a:bodyPr vert="horz" lIns="91440" tIns="45720" rIns="91440" bIns="45720" rtlCol="0" anchor="t">
            <a:normAutofit/>
          </a:bodyPr>
          <a:lstStyle/>
          <a:p>
            <a:pPr algn="ctr" defTabSz="914400"/>
            <a:r>
              <a:rPr lang="en-US" sz="3200" dirty="0"/>
              <a:t>How Much Seed Should Be Planted?</a:t>
            </a:r>
          </a:p>
        </p:txBody>
      </p:sp>
      <p:sp>
        <p:nvSpPr>
          <p:cNvPr id="3" name="Content Placeholder 2">
            <a:extLst>
              <a:ext uri="{FF2B5EF4-FFF2-40B4-BE49-F238E27FC236}">
                <a16:creationId xmlns:a16="http://schemas.microsoft.com/office/drawing/2014/main" id="{87F9F42B-170B-4CA7-BAD8-87E3D636F2B3}"/>
              </a:ext>
            </a:extLst>
          </p:cNvPr>
          <p:cNvSpPr>
            <a:spLocks noGrp="1"/>
          </p:cNvSpPr>
          <p:nvPr>
            <p:ph sz="half" idx="1"/>
          </p:nvPr>
        </p:nvSpPr>
        <p:spPr>
          <a:xfrm>
            <a:off x="588556" y="1371600"/>
            <a:ext cx="4669243" cy="5334000"/>
          </a:xfrm>
        </p:spPr>
        <p:txBody>
          <a:bodyPr vert="horz" lIns="91440" tIns="45720" rIns="91440" bIns="45720" rtlCol="0">
            <a:normAutofit fontScale="92500"/>
          </a:bodyPr>
          <a:lstStyle/>
          <a:p>
            <a:pPr defTabSz="914400">
              <a:buNone/>
            </a:pPr>
            <a:r>
              <a:rPr lang="en-US" sz="1400" dirty="0"/>
              <a:t>The amount needed depends upon the purpose of the seeding. The amount of seed needed for a successful planting is expressed on a pure, live seed basis. Pure live seed refers to the purity and germination of the seed.</a:t>
            </a:r>
          </a:p>
          <a:p>
            <a:pPr defTabSz="914400">
              <a:buFont typeface="Franklin Gothic Book" panose="020B0503020102020204" pitchFamily="34" charset="0"/>
              <a:buNone/>
            </a:pPr>
            <a:r>
              <a:rPr lang="en-US" sz="1400" dirty="0"/>
              <a:t>Purity – After grass seed is harvested it is cleaned to remove pieces of stems, leaves, and other materials.  Many seeds, like Indiangrass or sand bluestem seeds, have fluffy structures which makes removing all non-seed material difficult resulting in low purity.  Switchgrass seed is easy to clean and usually has high purity.</a:t>
            </a:r>
          </a:p>
          <a:p>
            <a:pPr defTabSz="914400">
              <a:buFont typeface="Franklin Gothic Book" panose="020B0503020102020204" pitchFamily="34" charset="0"/>
              <a:buNone/>
            </a:pPr>
            <a:r>
              <a:rPr lang="en-US" sz="1400" dirty="0"/>
              <a:t>Germination – In some grasses, a relatively high percentage of grass seed is not viable and will not germinate.  Prairie sandreed typically has a lower germination rate than switchgrass. </a:t>
            </a:r>
          </a:p>
          <a:p>
            <a:pPr defTabSz="914400">
              <a:buFont typeface="Franklin Gothic Book" panose="020B0503020102020204" pitchFamily="34" charset="0"/>
              <a:buNone/>
            </a:pPr>
            <a:r>
              <a:rPr lang="en-US" sz="1400" dirty="0"/>
              <a:t>In order to plant the desired amount of seed, the volume of seed planted must be adjusted to account for its purity and germination.</a:t>
            </a:r>
          </a:p>
          <a:p>
            <a:pPr defTabSz="914400">
              <a:buFont typeface="Franklin Gothic Book" panose="020B0503020102020204" pitchFamily="34" charset="0"/>
              <a:buNone/>
            </a:pPr>
            <a:r>
              <a:rPr lang="en-US" sz="1400" dirty="0"/>
              <a:t>The Natural Resources Conservation Service recommendation for range seedings is that grass seed be planted at a rate of 20 PLS (pure live seeds) per square foot.</a:t>
            </a:r>
            <a:r>
              <a:rPr lang="en-US" sz="1200" dirty="0"/>
              <a:t>   </a:t>
            </a:r>
          </a:p>
          <a:p>
            <a:pPr defTabSz="914400">
              <a:buFont typeface="Franklin Gothic Book" panose="020B0503020102020204" pitchFamily="34" charset="0"/>
              <a:buNone/>
            </a:pPr>
            <a:r>
              <a:rPr lang="en-US" sz="1200" i="1" dirty="0"/>
              <a:t>Photo:  Range planting with big bluestem, little bluestem, switchgrass, Indiangrass, green needlegrass, western wheatgrass, sideoats grama, and prairie junegrass and several forbs</a:t>
            </a:r>
            <a:r>
              <a:rPr lang="en-US" sz="1100" dirty="0"/>
              <a:t>.</a:t>
            </a:r>
          </a:p>
        </p:txBody>
      </p:sp>
      <p:sp>
        <p:nvSpPr>
          <p:cNvPr id="21" name="Rectangle 20">
            <a:extLst>
              <a:ext uri="{FF2B5EF4-FFF2-40B4-BE49-F238E27FC236}">
                <a16:creationId xmlns:a16="http://schemas.microsoft.com/office/drawing/2014/main" id="{FBEA8A33-C0D0-416D-8359-724B8828C7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37745" y="0"/>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5" descr="A field of tall grass&#10;&#10;Description generated with very high confidence">
            <a:extLst>
              <a:ext uri="{FF2B5EF4-FFF2-40B4-BE49-F238E27FC236}">
                <a16:creationId xmlns:a16="http://schemas.microsoft.com/office/drawing/2014/main" id="{02E171A3-B2D5-4F9F-9AD8-77F2620597C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3495" r="28942"/>
          <a:stretch/>
        </p:blipFill>
        <p:spPr>
          <a:xfrm>
            <a:off x="5709195" y="10"/>
            <a:ext cx="3434804" cy="6857990"/>
          </a:xfrm>
          <a:prstGeom prst="rect">
            <a:avLst/>
          </a:prstGeom>
        </p:spPr>
      </p:pic>
    </p:spTree>
    <p:extLst>
      <p:ext uri="{BB962C8B-B14F-4D97-AF65-F5344CB8AC3E}">
        <p14:creationId xmlns:p14="http://schemas.microsoft.com/office/powerpoint/2010/main" val="1948887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A97F59D-628C-4053-B41F-489D0045F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9" name="Rectangle 18">
            <a:extLst>
              <a:ext uri="{FF2B5EF4-FFF2-40B4-BE49-F238E27FC236}">
                <a16:creationId xmlns:a16="http://schemas.microsoft.com/office/drawing/2014/main" id="{32812C54-7AEF-4ABB-826E-221F51CB0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B8193A-BD85-442B-9EE0-7D5AEBD1CD28}"/>
              </a:ext>
            </a:extLst>
          </p:cNvPr>
          <p:cNvSpPr>
            <a:spLocks noGrp="1"/>
          </p:cNvSpPr>
          <p:nvPr>
            <p:ph type="title"/>
          </p:nvPr>
        </p:nvSpPr>
        <p:spPr>
          <a:xfrm>
            <a:off x="2659970" y="177069"/>
            <a:ext cx="5778873" cy="1047750"/>
          </a:xfrm>
        </p:spPr>
        <p:txBody>
          <a:bodyPr vert="horz" lIns="91440" tIns="45720" rIns="91440" bIns="45720" rtlCol="0" anchor="t">
            <a:normAutofit fontScale="90000"/>
          </a:bodyPr>
          <a:lstStyle/>
          <a:p>
            <a:pPr algn="ctr" defTabSz="914400"/>
            <a:r>
              <a:rPr lang="en-US" sz="3600" dirty="0"/>
              <a:t>Calculating the Amount of Seed Needed </a:t>
            </a:r>
          </a:p>
        </p:txBody>
      </p:sp>
      <p:sp>
        <p:nvSpPr>
          <p:cNvPr id="21" name="Rectangle 20">
            <a:extLst>
              <a:ext uri="{FF2B5EF4-FFF2-40B4-BE49-F238E27FC236}">
                <a16:creationId xmlns:a16="http://schemas.microsoft.com/office/drawing/2014/main" id="{891F40E4-8A76-44CF-91EC-907367352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2283308"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a:extLst>
              <a:ext uri="{FF2B5EF4-FFF2-40B4-BE49-F238E27FC236}">
                <a16:creationId xmlns:a16="http://schemas.microsoft.com/office/drawing/2014/main" id="{72171013-D973-4187-9CF2-EE098EEF81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1857"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87F9F42B-170B-4CA7-BAD8-87E3D636F2B3}"/>
              </a:ext>
            </a:extLst>
          </p:cNvPr>
          <p:cNvSpPr>
            <a:spLocks noGrp="1"/>
          </p:cNvSpPr>
          <p:nvPr>
            <p:ph sz="half" idx="1"/>
          </p:nvPr>
        </p:nvSpPr>
        <p:spPr>
          <a:xfrm>
            <a:off x="2522898" y="1371600"/>
            <a:ext cx="6392502" cy="5334000"/>
          </a:xfrm>
        </p:spPr>
        <p:txBody>
          <a:bodyPr vert="horz" lIns="91440" tIns="45720" rIns="91440" bIns="45720" rtlCol="0">
            <a:normAutofit/>
          </a:bodyPr>
          <a:lstStyle/>
          <a:p>
            <a:pPr marL="0" defTabSz="914400">
              <a:buFont typeface="Franklin Gothic Book" panose="020B0503020102020204" pitchFamily="34" charset="0"/>
              <a:buNone/>
            </a:pPr>
            <a:r>
              <a:rPr lang="en-US" sz="1400" dirty="0"/>
              <a:t>Grass seeding rates are based on the amount of pure, live seeds in a pound of grass seed (PLS pounds).  But grass seed is usually sold in bulk pounds.  How can a landowner determine how many bulk pounds to buy to have the correct amount of PLS pounds?</a:t>
            </a:r>
          </a:p>
          <a:p>
            <a:pPr marL="0" defTabSz="914400">
              <a:buFont typeface="Franklin Gothic Book" panose="020B0503020102020204" pitchFamily="34" charset="0"/>
              <a:buNone/>
            </a:pPr>
            <a:r>
              <a:rPr lang="en-US" sz="1400" dirty="0"/>
              <a:t>Two calculations need to be made.</a:t>
            </a:r>
          </a:p>
          <a:p>
            <a:pPr marL="0" defTabSz="914400">
              <a:buFont typeface="Franklin Gothic Book" panose="020B0503020102020204" pitchFamily="34" charset="0"/>
              <a:buAutoNum type="arabicPeriod"/>
            </a:pPr>
            <a:r>
              <a:rPr lang="en-US" sz="1400" dirty="0"/>
              <a:t>Calculate the % PLS of the bulk pounds</a:t>
            </a:r>
          </a:p>
          <a:p>
            <a:pPr marL="146304" lvl="1" defTabSz="914400">
              <a:buFont typeface="Franklin Gothic Book" panose="020B0503020102020204" pitchFamily="34" charset="0"/>
              <a:buNone/>
            </a:pPr>
            <a:r>
              <a:rPr lang="en-US" sz="1400" dirty="0"/>
              <a:t>	% PLS = (germination x purity) / 100</a:t>
            </a:r>
          </a:p>
          <a:p>
            <a:pPr marL="0" defTabSz="914400">
              <a:buFont typeface="Franklin Gothic Book" panose="020B0503020102020204" pitchFamily="34" charset="0"/>
              <a:buAutoNum type="arabicPeriod"/>
            </a:pPr>
            <a:r>
              <a:rPr lang="en-US" sz="1400" dirty="0"/>
              <a:t>Calculate the bulk pounds needed.</a:t>
            </a:r>
          </a:p>
          <a:p>
            <a:pPr marL="146304" lvl="1" defTabSz="914400">
              <a:buFont typeface="Franklin Gothic Book" panose="020B0503020102020204" pitchFamily="34" charset="0"/>
              <a:buNone/>
            </a:pPr>
            <a:r>
              <a:rPr lang="en-US" sz="1400" dirty="0"/>
              <a:t>	PLS # needed =  Acres x PLS lbs./ac</a:t>
            </a:r>
          </a:p>
          <a:p>
            <a:pPr marL="146304" lvl="1" defTabSz="914400">
              <a:spcAft>
                <a:spcPts val="600"/>
              </a:spcAft>
              <a:buFont typeface="Franklin Gothic Book" panose="020B0503020102020204" pitchFamily="34" charset="0"/>
              <a:buNone/>
            </a:pPr>
            <a:r>
              <a:rPr lang="en-US" sz="1400" dirty="0"/>
              <a:t>	Bulk #needed = (PLS pounds needed / %PLS) * 100</a:t>
            </a:r>
          </a:p>
          <a:p>
            <a:pPr marL="146304" lvl="1" defTabSz="914400">
              <a:buFont typeface="Franklin Gothic Book" panose="020B0503020102020204" pitchFamily="34" charset="0"/>
              <a:buNone/>
            </a:pPr>
            <a:r>
              <a:rPr lang="en-US" sz="1400" b="1" u="sng" dirty="0"/>
              <a:t>Example:</a:t>
            </a:r>
          </a:p>
          <a:p>
            <a:pPr marL="146304" lvl="1" defTabSz="914400">
              <a:buFont typeface="Franklin Gothic Book" panose="020B0503020102020204" pitchFamily="34" charset="0"/>
              <a:buNone/>
            </a:pPr>
            <a:r>
              <a:rPr lang="en-US" sz="1400" dirty="0"/>
              <a:t>Rancher Smith wants to seed a 15 acre field to grass.  6 PLS pounds/acre are needed to achieve 20 PLS/sq. ft.  The seed lot has 85% germination and 60% purity.  How much bulk seed is needed to seed the 15 acre field?</a:t>
            </a:r>
          </a:p>
          <a:p>
            <a:pPr marL="489204" lvl="1" defTabSz="914400">
              <a:buFont typeface="Franklin Gothic Book" panose="020B0503020102020204" pitchFamily="34" charset="0"/>
              <a:buAutoNum type="arabicPeriod"/>
            </a:pPr>
            <a:r>
              <a:rPr lang="en-US" sz="1400" dirty="0"/>
              <a:t>(85 x 60) / 100 = 51% purity</a:t>
            </a:r>
          </a:p>
          <a:p>
            <a:pPr marL="489204" lvl="1" defTabSz="914400">
              <a:buFont typeface="Franklin Gothic Book" panose="020B0503020102020204" pitchFamily="34" charset="0"/>
              <a:buAutoNum type="arabicPeriod"/>
            </a:pPr>
            <a:r>
              <a:rPr lang="en-US" sz="1400" dirty="0"/>
              <a:t>(6 PLS lbs./ac x 15 ac) = 90 PLS lbs. needed</a:t>
            </a:r>
          </a:p>
          <a:p>
            <a:pPr marL="489204" lvl="1" defTabSz="914400">
              <a:buFont typeface="Franklin Gothic Book" panose="020B0503020102020204" pitchFamily="34" charset="0"/>
              <a:buAutoNum type="arabicPeriod"/>
            </a:pPr>
            <a:r>
              <a:rPr lang="en-US" sz="1400" dirty="0"/>
              <a:t>(90 PLS lbs. / 60) * 100 = 150 bulk pounds needed </a:t>
            </a:r>
          </a:p>
          <a:p>
            <a:pPr marL="105156" lvl="1" indent="0" defTabSz="914400">
              <a:buNone/>
            </a:pPr>
            <a:endParaRPr lang="en-US" sz="1400" dirty="0"/>
          </a:p>
          <a:p>
            <a:pPr marL="530352" lvl="1" defTabSz="914400">
              <a:buFont typeface="Franklin Gothic Book" panose="020B0503020102020204" pitchFamily="34" charset="0"/>
              <a:buAutoNum type="alphaLcPeriod"/>
            </a:pPr>
            <a:endParaRPr lang="en-US" sz="1400" dirty="0"/>
          </a:p>
          <a:p>
            <a:pPr marL="146304" lvl="1" defTabSz="914400">
              <a:buFont typeface="Franklin Gothic Book" panose="020B0503020102020204" pitchFamily="34" charset="0"/>
              <a:buNone/>
            </a:pPr>
            <a:endParaRPr lang="en-US" sz="700" dirty="0"/>
          </a:p>
        </p:txBody>
      </p:sp>
    </p:spTree>
    <p:extLst>
      <p:ext uri="{BB962C8B-B14F-4D97-AF65-F5344CB8AC3E}">
        <p14:creationId xmlns:p14="http://schemas.microsoft.com/office/powerpoint/2010/main" val="1561874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0E807223-DF88-4D6D-970E-08919E5E02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a:extLst>
              <a:ext uri="{FF2B5EF4-FFF2-40B4-BE49-F238E27FC236}">
                <a16:creationId xmlns:a16="http://schemas.microsoft.com/office/drawing/2014/main" id="{0FD346BF-C100-41E0-A9DE-9281886F059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8"/>
          <a:stretch/>
        </p:blipFill>
        <p:spPr>
          <a:xfrm>
            <a:off x="-26776" y="10"/>
            <a:ext cx="9141468" cy="6857990"/>
          </a:xfrm>
          <a:prstGeom prst="rect">
            <a:avLst/>
          </a:prstGeom>
        </p:spPr>
      </p:pic>
      <p:sp>
        <p:nvSpPr>
          <p:cNvPr id="30" name="Rectangle 29">
            <a:extLst>
              <a:ext uri="{FF2B5EF4-FFF2-40B4-BE49-F238E27FC236}">
                <a16:creationId xmlns:a16="http://schemas.microsoft.com/office/drawing/2014/main" id="{BC46CD03-D076-40A3-9AA4-2B7BB288B1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3" y="0"/>
            <a:ext cx="9143999" cy="6858000"/>
          </a:xfrm>
          <a:prstGeom prst="rect">
            <a:avLst/>
          </a:prstGeom>
          <a:gradFill flip="none" rotWithShape="1">
            <a:gsLst>
              <a:gs pos="30000">
                <a:schemeClr val="bg2">
                  <a:alpha val="75000"/>
                </a:schemeClr>
              </a:gs>
              <a:gs pos="100000">
                <a:schemeClr val="bg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B8193A-BD85-442B-9EE0-7D5AEBD1CD28}"/>
              </a:ext>
            </a:extLst>
          </p:cNvPr>
          <p:cNvSpPr>
            <a:spLocks noGrp="1"/>
          </p:cNvSpPr>
          <p:nvPr>
            <p:ph type="title"/>
          </p:nvPr>
        </p:nvSpPr>
        <p:spPr>
          <a:xfrm>
            <a:off x="914400" y="301874"/>
            <a:ext cx="7756729" cy="762000"/>
          </a:xfrm>
        </p:spPr>
        <p:txBody>
          <a:bodyPr vert="horz" lIns="91440" tIns="45720" rIns="91440" bIns="45720" rtlCol="0" anchor="t">
            <a:normAutofit/>
          </a:bodyPr>
          <a:lstStyle/>
          <a:p>
            <a:pPr algn="ctr" defTabSz="914400"/>
            <a:r>
              <a:rPr lang="en-US" sz="3600" dirty="0"/>
              <a:t>Steps for a Successful Seeding</a:t>
            </a:r>
          </a:p>
        </p:txBody>
      </p:sp>
      <p:sp>
        <p:nvSpPr>
          <p:cNvPr id="32" name="Rectangle 31">
            <a:extLst>
              <a:ext uri="{FF2B5EF4-FFF2-40B4-BE49-F238E27FC236}">
                <a16:creationId xmlns:a16="http://schemas.microsoft.com/office/drawing/2014/main" id="{88D28697-83F7-4C09-A9B2-6CAA58855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87F9F42B-170B-4CA7-BAD8-87E3D636F2B3}"/>
              </a:ext>
            </a:extLst>
          </p:cNvPr>
          <p:cNvSpPr>
            <a:spLocks noGrp="1"/>
          </p:cNvSpPr>
          <p:nvPr>
            <p:ph sz="half" idx="1"/>
          </p:nvPr>
        </p:nvSpPr>
        <p:spPr>
          <a:xfrm>
            <a:off x="1028700" y="1295400"/>
            <a:ext cx="7200900" cy="5410200"/>
          </a:xfrm>
        </p:spPr>
        <p:txBody>
          <a:bodyPr vert="horz" lIns="91440" tIns="45720" rIns="91440" bIns="45720" rtlCol="0">
            <a:normAutofit/>
          </a:bodyPr>
          <a:lstStyle/>
          <a:p>
            <a:pPr defTabSz="914400">
              <a:buFont typeface="Franklin Gothic Book" panose="020B0503020102020204" pitchFamily="34" charset="0"/>
              <a:buAutoNum type="arabicPeriod"/>
            </a:pPr>
            <a:r>
              <a:rPr lang="en-US" sz="1400" dirty="0"/>
              <a:t>Prevent herbicide damage.  If seeding cropland, make sure there is no herbicide carryover.  Check the label of herbicides used to make sure the carry-over period is over.  </a:t>
            </a:r>
          </a:p>
          <a:p>
            <a:pPr defTabSz="914400">
              <a:buFont typeface="Franklin Gothic Book" panose="020B0503020102020204" pitchFamily="34" charset="0"/>
              <a:buAutoNum type="arabicPeriod"/>
            </a:pPr>
            <a:r>
              <a:rPr lang="en-US" sz="1400" dirty="0"/>
              <a:t>Seed into a firm, weed-free seedbed. If the seedbed is firm, you will barely leave a footprint in </a:t>
            </a:r>
            <a:r>
              <a:rPr lang="en-US" sz="1400"/>
              <a:t>the soil.  </a:t>
            </a:r>
            <a:r>
              <a:rPr lang="en-US" sz="1400" dirty="0"/>
              <a:t>When seeding into cropland, seeding into standing cover reduces weed competition, gives a firm seed bed, and the standing cover provides a positive micro-climate for the seedlings.  The preferred cover is grain or forage sorghum stubble.</a:t>
            </a:r>
          </a:p>
          <a:p>
            <a:pPr defTabSz="914400">
              <a:buFont typeface="Franklin Gothic Book" panose="020B0503020102020204" pitchFamily="34" charset="0"/>
              <a:buAutoNum type="arabicPeriod"/>
            </a:pPr>
            <a:r>
              <a:rPr lang="en-US" sz="1400" dirty="0"/>
              <a:t>Use a grassland drill with depth bands.  A grassland drill can handle the fluffy seeds and can control planting depth which should be between ¼ and ½ inch.</a:t>
            </a:r>
          </a:p>
          <a:p>
            <a:pPr defTabSz="914400">
              <a:buFont typeface="Franklin Gothic Book" panose="020B0503020102020204" pitchFamily="34" charset="0"/>
              <a:buAutoNum type="arabicPeriod"/>
            </a:pPr>
            <a:r>
              <a:rPr lang="en-US" sz="1400" dirty="0"/>
              <a:t>Use the appropriate origin, species, variety and quality of seed.</a:t>
            </a:r>
          </a:p>
          <a:p>
            <a:pPr defTabSz="914400">
              <a:buFont typeface="Franklin Gothic Book" panose="020B0503020102020204" pitchFamily="34" charset="0"/>
              <a:buAutoNum type="arabicPeriod"/>
            </a:pPr>
            <a:r>
              <a:rPr lang="en-US" sz="1400" dirty="0"/>
              <a:t>Use the appropriate PLS seeding rate for the purpose of the seeding.  </a:t>
            </a:r>
          </a:p>
          <a:p>
            <a:pPr defTabSz="914400">
              <a:buFont typeface="Franklin Gothic Book" panose="020B0503020102020204" pitchFamily="34" charset="0"/>
              <a:buAutoNum type="arabicPeriod"/>
            </a:pPr>
            <a:r>
              <a:rPr lang="en-US" sz="1400" dirty="0"/>
              <a:t> Seed at the proper time.  In Nebraska, a late fall seeding (November 1 until the ground freezes)  or early spring seeding (after the ground thaws until May 15) is recommended. </a:t>
            </a:r>
          </a:p>
          <a:p>
            <a:pPr defTabSz="914400">
              <a:buFont typeface="Franklin Gothic Book" panose="020B0503020102020204" pitchFamily="34" charset="0"/>
              <a:buAutoNum type="arabicPeriod"/>
            </a:pPr>
            <a:r>
              <a:rPr lang="en-US" sz="1400" dirty="0"/>
              <a:t>Fertilizer is not recommended for native species during establishment.</a:t>
            </a:r>
          </a:p>
          <a:p>
            <a:pPr defTabSz="914400">
              <a:buFont typeface="Franklin Gothic Book" panose="020B0503020102020204" pitchFamily="34" charset="0"/>
              <a:buAutoNum type="arabicPeriod"/>
            </a:pPr>
            <a:r>
              <a:rPr lang="en-US" sz="1400" dirty="0"/>
              <a:t>Control weeds.  Some weeds help provide shade and a favorable micro-climate, but too many weeds compete for water and space.  Annual grasses (cheatgrass, crabgrass, foxtail) are more competitive than broadleaf plants like sunflower and marestail.  In some soils kochia and Russian thistle may need to be controlled.</a:t>
            </a:r>
          </a:p>
          <a:p>
            <a:pPr defTabSz="914400">
              <a:buFont typeface="Franklin Gothic Book" panose="020B0503020102020204" pitchFamily="34" charset="0"/>
              <a:buAutoNum type="arabicPeriod"/>
            </a:pPr>
            <a:r>
              <a:rPr lang="en-US" sz="1400" dirty="0"/>
              <a:t>Don’t graze until the stand is established or the seedlings will be harmed.  The length of time with no grazing will vary from 1-3 years depending on location, soil type, and the weather conditions.</a:t>
            </a:r>
          </a:p>
          <a:p>
            <a:pPr defTabSz="914400">
              <a:buFont typeface="Franklin Gothic Book" panose="020B0503020102020204" pitchFamily="34" charset="0"/>
              <a:buAutoNum type="arabicPeriod"/>
            </a:pPr>
            <a:endParaRPr lang="en-US" sz="800" dirty="0"/>
          </a:p>
          <a:p>
            <a:pPr marL="384048" lvl="1" defTabSz="914400">
              <a:buFont typeface="Franklin Gothic Book" panose="020B0503020102020204" pitchFamily="34" charset="0"/>
              <a:buAutoNum type="alphaLcPeriod"/>
            </a:pPr>
            <a:endParaRPr lang="en-US" sz="800" dirty="0"/>
          </a:p>
          <a:p>
            <a:pPr marL="384048" lvl="1" defTabSz="914400">
              <a:buFont typeface="Franklin Gothic Book" panose="020B0503020102020204" pitchFamily="34" charset="0"/>
              <a:buNone/>
            </a:pPr>
            <a:endParaRPr lang="en-US" sz="800" dirty="0"/>
          </a:p>
        </p:txBody>
      </p:sp>
    </p:spTree>
    <p:extLst>
      <p:ext uri="{BB962C8B-B14F-4D97-AF65-F5344CB8AC3E}">
        <p14:creationId xmlns:p14="http://schemas.microsoft.com/office/powerpoint/2010/main" val="4099991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E3D18-CFAE-4EE3-BF67-11D4B481D375}"/>
              </a:ext>
            </a:extLst>
          </p:cNvPr>
          <p:cNvSpPr>
            <a:spLocks noGrp="1"/>
          </p:cNvSpPr>
          <p:nvPr>
            <p:ph type="title"/>
          </p:nvPr>
        </p:nvSpPr>
        <p:spPr/>
        <p:txBody>
          <a:bodyPr>
            <a:normAutofit/>
          </a:bodyPr>
          <a:lstStyle/>
          <a:p>
            <a:r>
              <a:rPr lang="en-US" dirty="0"/>
              <a:t>Activities and Review</a:t>
            </a:r>
          </a:p>
        </p:txBody>
      </p:sp>
      <p:sp>
        <p:nvSpPr>
          <p:cNvPr id="3" name="Content Placeholder 2">
            <a:extLst>
              <a:ext uri="{FF2B5EF4-FFF2-40B4-BE49-F238E27FC236}">
                <a16:creationId xmlns:a16="http://schemas.microsoft.com/office/drawing/2014/main" id="{C3DBC33D-D2E4-4456-9AA1-C5F22840E160}"/>
              </a:ext>
            </a:extLst>
          </p:cNvPr>
          <p:cNvSpPr>
            <a:spLocks noGrp="1"/>
          </p:cNvSpPr>
          <p:nvPr>
            <p:ph sz="half" idx="1"/>
          </p:nvPr>
        </p:nvSpPr>
        <p:spPr/>
        <p:txBody>
          <a:bodyPr>
            <a:normAutofit lnSpcReduction="10000"/>
          </a:bodyPr>
          <a:lstStyle/>
          <a:p>
            <a:r>
              <a:rPr lang="en-US" sz="1900" dirty="0"/>
              <a:t>Calculate the number of PLS (pure live seed) pounds needed with different combinations of purity and germination </a:t>
            </a:r>
            <a:r>
              <a:rPr lang="en-US" sz="1900"/>
              <a:t>in bulk seed.</a:t>
            </a:r>
            <a:endParaRPr lang="en-US" sz="1900" dirty="0"/>
          </a:p>
          <a:p>
            <a:r>
              <a:rPr lang="en-US" sz="1900" dirty="0"/>
              <a:t>Take a look at UN-L Perennial Grass Variety Guide and determine the recommended varieties for your area.  Research the varieties and identify their source.</a:t>
            </a:r>
          </a:p>
          <a:p>
            <a:endParaRPr lang="en-US" sz="1900" dirty="0"/>
          </a:p>
          <a:p>
            <a:pPr marL="0" indent="0">
              <a:buNone/>
            </a:pPr>
            <a:endParaRPr lang="en-US" sz="1900" dirty="0"/>
          </a:p>
          <a:p>
            <a:pPr marL="0" indent="0">
              <a:buNone/>
            </a:pPr>
            <a:endParaRPr lang="en-US" sz="1900" b="1" dirty="0"/>
          </a:p>
          <a:p>
            <a:pPr marL="0" indent="0">
              <a:buNone/>
            </a:pPr>
            <a:endParaRPr lang="en-US" sz="1900" dirty="0"/>
          </a:p>
          <a:p>
            <a:pPr marL="0" indent="0">
              <a:buNone/>
            </a:pPr>
            <a:endParaRPr lang="en-US" sz="1900" dirty="0"/>
          </a:p>
          <a:p>
            <a:pPr marL="0" indent="0">
              <a:buNone/>
            </a:pPr>
            <a:endParaRPr lang="en-US" sz="1900" dirty="0"/>
          </a:p>
          <a:p>
            <a:pPr marL="0" indent="-457200">
              <a:buFont typeface="Courier New" panose="02070309020205020404" pitchFamily="49" charset="0"/>
              <a:buChar char="o"/>
            </a:pPr>
            <a:endParaRPr lang="en-US" sz="1900" dirty="0"/>
          </a:p>
          <a:p>
            <a:pPr marL="0" indent="-457200">
              <a:buFont typeface="Courier New" panose="02070309020205020404" pitchFamily="49" charset="0"/>
              <a:buChar char="o"/>
            </a:pPr>
            <a:endParaRPr lang="en-US" sz="1900" dirty="0"/>
          </a:p>
          <a:p>
            <a:pPr marL="0" indent="-457200">
              <a:buFont typeface="Courier New" panose="02070309020205020404" pitchFamily="49" charset="0"/>
              <a:buChar char="o"/>
            </a:pPr>
            <a:endParaRPr lang="en-US" sz="1900" dirty="0"/>
          </a:p>
          <a:p>
            <a:pPr marL="0" indent="0">
              <a:buNone/>
            </a:pPr>
            <a:endParaRPr lang="en-US" sz="1900" dirty="0"/>
          </a:p>
          <a:p>
            <a:endParaRPr lang="en-US" sz="1900" dirty="0"/>
          </a:p>
          <a:p>
            <a:endParaRPr lang="en-US" sz="1900" dirty="0"/>
          </a:p>
          <a:p>
            <a:pPr marL="0" indent="0">
              <a:buNone/>
            </a:pPr>
            <a:endParaRPr lang="en-US" sz="1900" dirty="0"/>
          </a:p>
        </p:txBody>
      </p:sp>
      <p:sp>
        <p:nvSpPr>
          <p:cNvPr id="4" name="Content Placeholder 3">
            <a:extLst>
              <a:ext uri="{FF2B5EF4-FFF2-40B4-BE49-F238E27FC236}">
                <a16:creationId xmlns:a16="http://schemas.microsoft.com/office/drawing/2014/main" id="{B81A58C9-8C54-4EB5-A0AD-3A9ABBCE4C34}"/>
              </a:ext>
            </a:extLst>
          </p:cNvPr>
          <p:cNvSpPr>
            <a:spLocks noGrp="1"/>
          </p:cNvSpPr>
          <p:nvPr>
            <p:ph sz="half" idx="2"/>
          </p:nvPr>
        </p:nvSpPr>
        <p:spPr/>
        <p:txBody>
          <a:bodyPr>
            <a:normAutofit lnSpcReduction="10000"/>
          </a:bodyPr>
          <a:lstStyle/>
          <a:p>
            <a:r>
              <a:rPr lang="en-US" dirty="0">
                <a:hlinkClick r:id="rId2"/>
              </a:rPr>
              <a:t>Kansas State University:  Establishing </a:t>
            </a:r>
            <a:r>
              <a:rPr lang="en-US" dirty="0" err="1">
                <a:hlinkClick r:id="rId2"/>
              </a:rPr>
              <a:t>Natived</a:t>
            </a:r>
            <a:r>
              <a:rPr lang="en-US" dirty="0">
                <a:hlinkClick r:id="rId2"/>
              </a:rPr>
              <a:t> Grasses</a:t>
            </a:r>
            <a:endParaRPr lang="en-US" dirty="0"/>
          </a:p>
          <a:p>
            <a:r>
              <a:rPr lang="en-US" i="1" dirty="0">
                <a:hlinkClick r:id="rId3"/>
              </a:rPr>
              <a:t>Certified Perennial Grass Varieties Recommended for Nebraska – EC-120</a:t>
            </a:r>
            <a:r>
              <a:rPr lang="en-US" dirty="0"/>
              <a:t>.</a:t>
            </a:r>
          </a:p>
          <a:p>
            <a:endParaRPr lang="en-US" dirty="0"/>
          </a:p>
        </p:txBody>
      </p:sp>
    </p:spTree>
    <p:extLst>
      <p:ext uri="{BB962C8B-B14F-4D97-AF65-F5344CB8AC3E}">
        <p14:creationId xmlns:p14="http://schemas.microsoft.com/office/powerpoint/2010/main" val="1484462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624E16E8-84BF-4D4C-A746-2537B1C159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4643" y="744469"/>
            <a:ext cx="8005589" cy="5349671"/>
            <a:chOff x="752858" y="744469"/>
            <a:chExt cx="10674117" cy="5349671"/>
          </a:xfrm>
        </p:grpSpPr>
        <p:sp>
          <p:nvSpPr>
            <p:cNvPr id="18" name="Freeform 6">
              <a:extLst>
                <a:ext uri="{FF2B5EF4-FFF2-40B4-BE49-F238E27FC236}">
                  <a16:creationId xmlns:a16="http://schemas.microsoft.com/office/drawing/2014/main" id="{F890A3A2-97E0-41D2-BD93-30D3DFA732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9" name="Freeform 6">
              <a:extLst>
                <a:ext uri="{FF2B5EF4-FFF2-40B4-BE49-F238E27FC236}">
                  <a16:creationId xmlns:a16="http://schemas.microsoft.com/office/drawing/2014/main" id="{718CB90A-6005-4951-84F5-70B5863EF7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p:nvSpPr>
          <p:cNvPr id="2" name="Title 1">
            <a:extLst>
              <a:ext uri="{FF2B5EF4-FFF2-40B4-BE49-F238E27FC236}">
                <a16:creationId xmlns:a16="http://schemas.microsoft.com/office/drawing/2014/main" id="{4B9E7559-68B4-4049-97B6-02F38AD7DF9B}"/>
              </a:ext>
            </a:extLst>
          </p:cNvPr>
          <p:cNvSpPr>
            <a:spLocks noGrp="1"/>
          </p:cNvSpPr>
          <p:nvPr>
            <p:ph type="title"/>
          </p:nvPr>
        </p:nvSpPr>
        <p:spPr>
          <a:xfrm>
            <a:off x="564643" y="4736961"/>
            <a:ext cx="8040514" cy="936769"/>
          </a:xfrm>
        </p:spPr>
        <p:txBody>
          <a:bodyPr vert="horz" lIns="91440" tIns="45720" rIns="91440" bIns="45720" rtlCol="0" anchor="b">
            <a:normAutofit/>
          </a:bodyPr>
          <a:lstStyle/>
          <a:p>
            <a:pPr algn="ctr" defTabSz="914400"/>
            <a:r>
              <a:rPr lang="en-US" sz="4200" cap="all" dirty="0"/>
              <a:t>End of Lesson Seventeen</a:t>
            </a:r>
          </a:p>
        </p:txBody>
      </p:sp>
      <p:sp>
        <p:nvSpPr>
          <p:cNvPr id="23" name="Freeform: Shape 22">
            <a:extLst>
              <a:ext uri="{FF2B5EF4-FFF2-40B4-BE49-F238E27FC236}">
                <a16:creationId xmlns:a16="http://schemas.microsoft.com/office/drawing/2014/main" id="{0F30CCEB-94C4-4F72-BA5A-9CEA853022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326202" y="4446551"/>
            <a:ext cx="1467878" cy="1103687"/>
          </a:xfrm>
          <a:custGeom>
            <a:avLst/>
            <a:gdLst>
              <a:gd name="connsiteX0" fmla="*/ 2017702 w 2017702"/>
              <a:gd name="connsiteY0" fmla="*/ 1137821 h 1137821"/>
              <a:gd name="connsiteX1" fmla="*/ 404 w 2017702"/>
              <a:gd name="connsiteY1" fmla="*/ 1137821 h 1137821"/>
              <a:gd name="connsiteX2" fmla="*/ 0 w 2017702"/>
              <a:gd name="connsiteY2" fmla="*/ 900216 h 1137821"/>
              <a:gd name="connsiteX3" fmla="*/ 1767759 w 2017702"/>
              <a:gd name="connsiteY3" fmla="*/ 901031 h 1137821"/>
              <a:gd name="connsiteX4" fmla="*/ 1767759 w 2017702"/>
              <a:gd name="connsiteY4" fmla="*/ 0 h 1137821"/>
              <a:gd name="connsiteX5" fmla="*/ 2017702 w 2017702"/>
              <a:gd name="connsiteY5" fmla="*/ 0 h 1137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7702" h="1137821">
                <a:moveTo>
                  <a:pt x="2017702" y="1137821"/>
                </a:moveTo>
                <a:lnTo>
                  <a:pt x="404" y="1137821"/>
                </a:lnTo>
                <a:cubicBezTo>
                  <a:pt x="-404" y="1055814"/>
                  <a:pt x="807" y="982224"/>
                  <a:pt x="0" y="900216"/>
                </a:cubicBezTo>
                <a:lnTo>
                  <a:pt x="1767759" y="901031"/>
                </a:lnTo>
                <a:lnTo>
                  <a:pt x="1767759" y="0"/>
                </a:lnTo>
                <a:lnTo>
                  <a:pt x="2017702" y="0"/>
                </a:lnTo>
                <a:close/>
              </a:path>
            </a:pathLst>
          </a:custGeom>
          <a:solidFill>
            <a:schemeClr val="tx2">
              <a:alpha val="80000"/>
            </a:schemeClr>
          </a:solidFill>
          <a:ln w="0">
            <a:noFill/>
            <a:prstDash val="solid"/>
            <a:round/>
            <a:headEnd/>
            <a:tailEnd/>
          </a:ln>
        </p:spPr>
      </p:sp>
      <p:sp>
        <p:nvSpPr>
          <p:cNvPr id="25" name="Freeform: Shape 24">
            <a:extLst>
              <a:ext uri="{FF2B5EF4-FFF2-40B4-BE49-F238E27FC236}">
                <a16:creationId xmlns:a16="http://schemas.microsoft.com/office/drawing/2014/main" id="{0DE1A94F-CC8B-4954-97A7-ADD4F300D6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347627" y="5311230"/>
            <a:ext cx="1531699" cy="1213486"/>
          </a:xfrm>
          <a:custGeom>
            <a:avLst/>
            <a:gdLst>
              <a:gd name="connsiteX0" fmla="*/ 1844618 w 2105428"/>
              <a:gd name="connsiteY0" fmla="*/ 0 h 1251016"/>
              <a:gd name="connsiteX1" fmla="*/ 2105428 w 2105428"/>
              <a:gd name="connsiteY1" fmla="*/ 0 h 1251016"/>
              <a:gd name="connsiteX2" fmla="*/ 2105428 w 2105428"/>
              <a:gd name="connsiteY2" fmla="*/ 1251016 h 1251016"/>
              <a:gd name="connsiteX3" fmla="*/ 421 w 2105428"/>
              <a:gd name="connsiteY3" fmla="*/ 1251016 h 1251016"/>
              <a:gd name="connsiteX4" fmla="*/ 0 w 2105428"/>
              <a:gd name="connsiteY4" fmla="*/ 1003081 h 1251016"/>
              <a:gd name="connsiteX5" fmla="*/ 1844618 w 2105428"/>
              <a:gd name="connsiteY5" fmla="*/ 1003931 h 1251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5428" h="1251016">
                <a:moveTo>
                  <a:pt x="1844618" y="0"/>
                </a:moveTo>
                <a:lnTo>
                  <a:pt x="2105428" y="0"/>
                </a:lnTo>
                <a:lnTo>
                  <a:pt x="2105428" y="1251016"/>
                </a:lnTo>
                <a:lnTo>
                  <a:pt x="421" y="1251016"/>
                </a:lnTo>
                <a:cubicBezTo>
                  <a:pt x="-421" y="1165443"/>
                  <a:pt x="842" y="1088654"/>
                  <a:pt x="0" y="1003081"/>
                </a:cubicBezTo>
                <a:lnTo>
                  <a:pt x="1844618" y="1003931"/>
                </a:lnTo>
                <a:close/>
              </a:path>
            </a:pathLst>
          </a:custGeom>
          <a:solidFill>
            <a:schemeClr val="tx2">
              <a:alpha val="80000"/>
            </a:schemeClr>
          </a:solidFill>
          <a:ln w="0">
            <a:noFill/>
            <a:prstDash val="solid"/>
            <a:round/>
            <a:headEnd/>
            <a:tailEnd/>
          </a:ln>
        </p:spPr>
      </p:sp>
      <p:pic>
        <p:nvPicPr>
          <p:cNvPr id="9" name="Content Placeholder 8"/>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2251918" y="1341370"/>
            <a:ext cx="4713905" cy="3535428"/>
          </a:xfrm>
        </p:spPr>
      </p:pic>
    </p:spTree>
    <p:extLst>
      <p:ext uri="{BB962C8B-B14F-4D97-AF65-F5344CB8AC3E}">
        <p14:creationId xmlns:p14="http://schemas.microsoft.com/office/powerpoint/2010/main" val="2599609474"/>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TM10001115[[fn=Parcel]]</Template>
  <TotalTime>3217</TotalTime>
  <Words>1358</Words>
  <Application>Microsoft Office PowerPoint</Application>
  <PresentationFormat>On-screen Show (4:3)</PresentationFormat>
  <Paragraphs>76</Paragraphs>
  <Slides>9</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Calibri</vt:lpstr>
      <vt:lpstr>Courier New</vt:lpstr>
      <vt:lpstr>Franklin Gothic Book</vt:lpstr>
      <vt:lpstr>Crop</vt:lpstr>
      <vt:lpstr>Lesson Seventeen:</vt:lpstr>
      <vt:lpstr>Types of Grass Seedings </vt:lpstr>
      <vt:lpstr>Species and Variety Selection</vt:lpstr>
      <vt:lpstr>How are Grass Seed Varieties Developed?</vt:lpstr>
      <vt:lpstr>How Much Seed Should Be Planted?</vt:lpstr>
      <vt:lpstr>Calculating the Amount of Seed Needed </vt:lpstr>
      <vt:lpstr>Steps for a Successful Seeding</vt:lpstr>
      <vt:lpstr>Activities and Review</vt:lpstr>
      <vt:lpstr>End of Lesson Seventeen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Range Plants</dc:title>
  <dc:creator>welchp</dc:creator>
  <cp:lastModifiedBy>Erika Hill</cp:lastModifiedBy>
  <cp:revision>388</cp:revision>
  <cp:lastPrinted>2018-10-31T19:12:30Z</cp:lastPrinted>
  <dcterms:created xsi:type="dcterms:W3CDTF">2012-08-21T13:30:24Z</dcterms:created>
  <dcterms:modified xsi:type="dcterms:W3CDTF">2019-01-07T17:58:35Z</dcterms:modified>
</cp:coreProperties>
</file>