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56" r:id="rId2"/>
    <p:sldId id="343" r:id="rId3"/>
    <p:sldId id="349" r:id="rId4"/>
    <p:sldId id="350" r:id="rId5"/>
    <p:sldId id="351" r:id="rId6"/>
    <p:sldId id="352" r:id="rId7"/>
    <p:sldId id="353" r:id="rId8"/>
    <p:sldId id="354" r:id="rId9"/>
    <p:sldId id="344" r:id="rId10"/>
    <p:sldId id="345" r:id="rId11"/>
    <p:sldId id="356" r:id="rId12"/>
    <p:sldId id="362" r:id="rId13"/>
    <p:sldId id="363" r:id="rId14"/>
    <p:sldId id="365" r:id="rId15"/>
    <p:sldId id="364" r:id="rId16"/>
    <p:sldId id="342" r:id="rId17"/>
    <p:sldId id="287" r:id="rId18"/>
  </p:sldIdLst>
  <p:sldSz cx="9144000" cy="6858000" type="screen4x3"/>
  <p:notesSz cx="70770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4" d="100"/>
          <a:sy n="114" d="100"/>
        </p:scale>
        <p:origin x="152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70099"/>
          </a:xfrm>
          <a:prstGeom prst="rect">
            <a:avLst/>
          </a:prstGeom>
        </p:spPr>
        <p:txBody>
          <a:bodyPr vert="horz" lIns="93972" tIns="46986" rIns="93972" bIns="46986" rtlCol="0"/>
          <a:lstStyle>
            <a:lvl1pPr algn="l">
              <a:defRPr sz="1200"/>
            </a:lvl1pPr>
          </a:lstStyle>
          <a:p>
            <a:endParaRPr lang="en-US" dirty="0"/>
          </a:p>
        </p:txBody>
      </p:sp>
      <p:sp>
        <p:nvSpPr>
          <p:cNvPr id="3" name="Date Placeholder 2"/>
          <p:cNvSpPr>
            <a:spLocks noGrp="1"/>
          </p:cNvSpPr>
          <p:nvPr>
            <p:ph type="dt" idx="1"/>
          </p:nvPr>
        </p:nvSpPr>
        <p:spPr>
          <a:xfrm>
            <a:off x="4008706" y="0"/>
            <a:ext cx="3066732" cy="470099"/>
          </a:xfrm>
          <a:prstGeom prst="rect">
            <a:avLst/>
          </a:prstGeom>
        </p:spPr>
        <p:txBody>
          <a:bodyPr vert="horz" lIns="93972" tIns="46986" rIns="93972" bIns="46986" rtlCol="0"/>
          <a:lstStyle>
            <a:lvl1pPr algn="r">
              <a:defRPr sz="1200"/>
            </a:lvl1pPr>
          </a:lstStyle>
          <a:p>
            <a:fld id="{49F616B0-28DF-42B2-9BA7-ECB7111817DB}" type="datetimeFigureOut">
              <a:rPr lang="en-US" smtClean="0"/>
              <a:t>1/7/2019</a:t>
            </a:fld>
            <a:endParaRPr lang="en-US" dirty="0"/>
          </a:p>
        </p:txBody>
      </p:sp>
      <p:sp>
        <p:nvSpPr>
          <p:cNvPr id="4" name="Slide Image Placeholder 3"/>
          <p:cNvSpPr>
            <a:spLocks noGrp="1" noRot="1" noChangeAspect="1"/>
          </p:cNvSpPr>
          <p:nvPr>
            <p:ph type="sldImg" idx="2"/>
          </p:nvPr>
        </p:nvSpPr>
        <p:spPr>
          <a:xfrm>
            <a:off x="1428750" y="1169988"/>
            <a:ext cx="4219575" cy="3163887"/>
          </a:xfrm>
          <a:prstGeom prst="rect">
            <a:avLst/>
          </a:prstGeom>
          <a:noFill/>
          <a:ln w="12700">
            <a:solidFill>
              <a:prstClr val="black"/>
            </a:solidFill>
          </a:ln>
        </p:spPr>
        <p:txBody>
          <a:bodyPr vert="horz" lIns="93972" tIns="46986" rIns="93972" bIns="46986" rtlCol="0" anchor="ctr"/>
          <a:lstStyle/>
          <a:p>
            <a:endParaRPr lang="en-US" dirty="0"/>
          </a:p>
        </p:txBody>
      </p:sp>
      <p:sp>
        <p:nvSpPr>
          <p:cNvPr id="5" name="Notes Placeholder 4"/>
          <p:cNvSpPr>
            <a:spLocks noGrp="1"/>
          </p:cNvSpPr>
          <p:nvPr>
            <p:ph type="body" sz="quarter" idx="3"/>
          </p:nvPr>
        </p:nvSpPr>
        <p:spPr>
          <a:xfrm>
            <a:off x="707708" y="4509036"/>
            <a:ext cx="5661660" cy="3689212"/>
          </a:xfrm>
          <a:prstGeom prst="rect">
            <a:avLst/>
          </a:prstGeom>
        </p:spPr>
        <p:txBody>
          <a:bodyPr vert="horz" lIns="93972" tIns="46986" rIns="93972" bIns="469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99329"/>
            <a:ext cx="3066732" cy="470098"/>
          </a:xfrm>
          <a:prstGeom prst="rect">
            <a:avLst/>
          </a:prstGeom>
        </p:spPr>
        <p:txBody>
          <a:bodyPr vert="horz" lIns="93972" tIns="46986" rIns="93972" bIns="469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6" y="8899329"/>
            <a:ext cx="3066732" cy="470098"/>
          </a:xfrm>
          <a:prstGeom prst="rect">
            <a:avLst/>
          </a:prstGeom>
        </p:spPr>
        <p:txBody>
          <a:bodyPr vert="horz" lIns="93972" tIns="46986" rIns="93972" bIns="46986" rtlCol="0" anchor="b"/>
          <a:lstStyle>
            <a:lvl1pPr algn="r">
              <a:defRPr sz="1200"/>
            </a:lvl1pPr>
          </a:lstStyle>
          <a:p>
            <a:fld id="{A2A6FBE9-E91A-4338-A587-2F9867BEF4F4}" type="slidenum">
              <a:rPr lang="en-US" smtClean="0"/>
              <a:t>‹#›</a:t>
            </a:fld>
            <a:endParaRPr lang="en-US" dirty="0"/>
          </a:p>
        </p:txBody>
      </p:sp>
    </p:spTree>
    <p:extLst>
      <p:ext uri="{BB962C8B-B14F-4D97-AF65-F5344CB8AC3E}">
        <p14:creationId xmlns:p14="http://schemas.microsoft.com/office/powerpoint/2010/main" val="3984744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FBE9-E91A-4338-A587-2F9867BEF4F4}" type="slidenum">
              <a:rPr lang="en-US" smtClean="0"/>
              <a:t>1</a:t>
            </a:fld>
            <a:endParaRPr lang="en-US" dirty="0"/>
          </a:p>
        </p:txBody>
      </p:sp>
    </p:spTree>
    <p:extLst>
      <p:ext uri="{BB962C8B-B14F-4D97-AF65-F5344CB8AC3E}">
        <p14:creationId xmlns:p14="http://schemas.microsoft.com/office/powerpoint/2010/main" val="517751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4515">
              <a:defRPr/>
            </a:pPr>
            <a:fld id="{A2A6FBE9-E91A-4338-A587-2F9867BEF4F4}" type="slidenum">
              <a:rPr lang="en-US">
                <a:solidFill>
                  <a:prstClr val="black"/>
                </a:solidFill>
                <a:latin typeface="Calibri" panose="020F0502020204030204"/>
              </a:rPr>
              <a:pPr defTabSz="464515">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00259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CA691D76-2939-4F64-A1F5-AF33BC1AF1FC}" type="datetimeFigureOut">
              <a:rPr lang="en-US" smtClean="0"/>
              <a:t>1/7/2019</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8DA30149-AA8E-4637-A9A3-B2CF2735D38F}" type="slidenum">
              <a:rPr lang="en-US" smtClean="0"/>
              <a:t>‹#›</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27119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91D76-2939-4F64-A1F5-AF33BC1AF1FC}" type="datetimeFigureOut">
              <a:rPr lang="en-US" smtClean="0"/>
              <a:t>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30149-AA8E-4637-A9A3-B2CF2735D38F}" type="slidenum">
              <a:rPr lang="en-US" smtClean="0"/>
              <a:t>‹#›</a:t>
            </a:fld>
            <a:endParaRPr lang="en-US" dirty="0"/>
          </a:p>
        </p:txBody>
      </p:sp>
    </p:spTree>
    <p:extLst>
      <p:ext uri="{BB962C8B-B14F-4D97-AF65-F5344CB8AC3E}">
        <p14:creationId xmlns:p14="http://schemas.microsoft.com/office/powerpoint/2010/main" val="63485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91D76-2939-4F64-A1F5-AF33BC1AF1FC}" type="datetimeFigureOut">
              <a:rPr lang="en-US" smtClean="0"/>
              <a:t>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30149-AA8E-4637-A9A3-B2CF2735D38F}" type="slidenum">
              <a:rPr lang="en-US" smtClean="0"/>
              <a:t>‹#›</a:t>
            </a:fld>
            <a:endParaRPr lang="en-US" dirty="0"/>
          </a:p>
        </p:txBody>
      </p:sp>
    </p:spTree>
    <p:extLst>
      <p:ext uri="{BB962C8B-B14F-4D97-AF65-F5344CB8AC3E}">
        <p14:creationId xmlns:p14="http://schemas.microsoft.com/office/powerpoint/2010/main" val="3495534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91D76-2939-4F64-A1F5-AF33BC1AF1FC}" type="datetimeFigureOut">
              <a:rPr lang="en-US" smtClean="0"/>
              <a:t>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30149-AA8E-4637-A9A3-B2CF2735D38F}" type="slidenum">
              <a:rPr lang="en-US" smtClean="0"/>
              <a:t>‹#›</a:t>
            </a:fld>
            <a:endParaRPr lang="en-US" dirty="0"/>
          </a:p>
        </p:txBody>
      </p:sp>
    </p:spTree>
    <p:extLst>
      <p:ext uri="{BB962C8B-B14F-4D97-AF65-F5344CB8AC3E}">
        <p14:creationId xmlns:p14="http://schemas.microsoft.com/office/powerpoint/2010/main" val="138589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CA691D76-2939-4F64-A1F5-AF33BC1AF1FC}" type="datetimeFigureOut">
              <a:rPr lang="en-US" smtClean="0"/>
              <a:t>1/7/2019</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8DA30149-AA8E-4637-A9A3-B2CF2735D38F}" type="slidenum">
              <a:rPr lang="en-US" smtClean="0"/>
              <a:t>‹#›</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4511384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691D76-2939-4F64-A1F5-AF33BC1AF1FC}" type="datetimeFigureOut">
              <a:rPr lang="en-US" smtClean="0"/>
              <a:t>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A30149-AA8E-4637-A9A3-B2CF2735D38F}" type="slidenum">
              <a:rPr lang="en-US" smtClean="0"/>
              <a:t>‹#›</a:t>
            </a:fld>
            <a:endParaRPr lang="en-US" dirty="0"/>
          </a:p>
        </p:txBody>
      </p:sp>
    </p:spTree>
    <p:extLst>
      <p:ext uri="{BB962C8B-B14F-4D97-AF65-F5344CB8AC3E}">
        <p14:creationId xmlns:p14="http://schemas.microsoft.com/office/powerpoint/2010/main" val="67732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691D76-2939-4F64-A1F5-AF33BC1AF1FC}" type="datetimeFigureOut">
              <a:rPr lang="en-US" smtClean="0"/>
              <a:t>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A30149-AA8E-4637-A9A3-B2CF2735D38F}" type="slidenum">
              <a:rPr lang="en-US" smtClean="0"/>
              <a:t>‹#›</a:t>
            </a:fld>
            <a:endParaRPr lang="en-US" dirty="0"/>
          </a:p>
        </p:txBody>
      </p:sp>
    </p:spTree>
    <p:extLst>
      <p:ext uri="{BB962C8B-B14F-4D97-AF65-F5344CB8AC3E}">
        <p14:creationId xmlns:p14="http://schemas.microsoft.com/office/powerpoint/2010/main" val="1337957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691D76-2939-4F64-A1F5-AF33BC1AF1FC}" type="datetimeFigureOut">
              <a:rPr lang="en-US" smtClean="0"/>
              <a:t>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A30149-AA8E-4637-A9A3-B2CF2735D38F}" type="slidenum">
              <a:rPr lang="en-US" smtClean="0"/>
              <a:t>‹#›</a:t>
            </a:fld>
            <a:endParaRPr lang="en-US" dirty="0"/>
          </a:p>
        </p:txBody>
      </p:sp>
    </p:spTree>
    <p:extLst>
      <p:ext uri="{BB962C8B-B14F-4D97-AF65-F5344CB8AC3E}">
        <p14:creationId xmlns:p14="http://schemas.microsoft.com/office/powerpoint/2010/main" val="4048534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91D76-2939-4F64-A1F5-AF33BC1AF1FC}" type="datetimeFigureOut">
              <a:rPr lang="en-US" smtClean="0"/>
              <a:t>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A30149-AA8E-4637-A9A3-B2CF2735D38F}" type="slidenum">
              <a:rPr lang="en-US" smtClean="0"/>
              <a:t>‹#›</a:t>
            </a:fld>
            <a:endParaRPr lang="en-US" dirty="0"/>
          </a:p>
        </p:txBody>
      </p:sp>
    </p:spTree>
    <p:extLst>
      <p:ext uri="{BB962C8B-B14F-4D97-AF65-F5344CB8AC3E}">
        <p14:creationId xmlns:p14="http://schemas.microsoft.com/office/powerpoint/2010/main" val="4198734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CA691D76-2939-4F64-A1F5-AF33BC1AF1FC}" type="datetimeFigureOut">
              <a:rPr lang="en-US" smtClean="0"/>
              <a:t>1/7/2019</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8DA30149-AA8E-4637-A9A3-B2CF2735D38F}"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00350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CA691D76-2939-4F64-A1F5-AF33BC1AF1FC}" type="datetimeFigureOut">
              <a:rPr lang="en-US" smtClean="0"/>
              <a:t>1/7/2019</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8DA30149-AA8E-4637-A9A3-B2CF2735D38F}"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89932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CA691D76-2939-4F64-A1F5-AF33BC1AF1FC}" type="datetimeFigureOut">
              <a:rPr lang="en-US" smtClean="0"/>
              <a:t>1/7/2019</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8DA30149-AA8E-4637-A9A3-B2CF2735D38F}" type="slidenum">
              <a:rPr lang="en-US" smtClean="0"/>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67774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lcLnhs4FXvI" TargetMode="External"/><Relationship Id="rId2" Type="http://schemas.openxmlformats.org/officeDocument/2006/relationships/hyperlink" Target="https://www.youtube.com/watch?v=S9gYZn1wmMs" TargetMode="External"/><Relationship Id="rId1" Type="http://schemas.openxmlformats.org/officeDocument/2006/relationships/slideLayout" Target="../slideLayouts/slideLayout4.xml"/><Relationship Id="rId6" Type="http://schemas.openxmlformats.org/officeDocument/2006/relationships/hyperlink" Target="https://www.youtube.com/watch?v=owiXxnpmMhA" TargetMode="External"/><Relationship Id="rId5" Type="http://schemas.openxmlformats.org/officeDocument/2006/relationships/hyperlink" Target="https://www.youtube.com/watch?v=9kkxlg065Mo" TargetMode="External"/><Relationship Id="rId4" Type="http://schemas.openxmlformats.org/officeDocument/2006/relationships/hyperlink" Target="https://www.youtube.com/watch?v=gPLhXfVqxyk"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nfs.unl.edu/documents/fireprotection/Ext%20EC121.pdf"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543800" cy="1453920"/>
          </a:xfrm>
        </p:spPr>
        <p:txBody>
          <a:bodyPr/>
          <a:lstStyle/>
          <a:p>
            <a:r>
              <a:rPr lang="en-US" dirty="0"/>
              <a:t>Lesson Eighteen:</a:t>
            </a:r>
          </a:p>
        </p:txBody>
      </p:sp>
      <p:sp>
        <p:nvSpPr>
          <p:cNvPr id="3" name="Subtitle 2"/>
          <p:cNvSpPr>
            <a:spLocks noGrp="1"/>
          </p:cNvSpPr>
          <p:nvPr>
            <p:ph type="subTitle" idx="1"/>
          </p:nvPr>
        </p:nvSpPr>
        <p:spPr>
          <a:xfrm>
            <a:off x="1905000" y="3200400"/>
            <a:ext cx="5123755" cy="1765917"/>
          </a:xfrm>
        </p:spPr>
        <p:txBody>
          <a:bodyPr>
            <a:noAutofit/>
          </a:bodyPr>
          <a:lstStyle/>
          <a:p>
            <a:r>
              <a:rPr lang="en-US" sz="4800" b="1" dirty="0"/>
              <a:t>Prescribed Burning</a:t>
            </a:r>
            <a:endParaRPr lang="en-US"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A97F59D-628C-4053-B41F-489D0045F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1B8193A-BD85-442B-9EE0-7D5AEBD1CD28}"/>
              </a:ext>
            </a:extLst>
          </p:cNvPr>
          <p:cNvSpPr>
            <a:spLocks noGrp="1"/>
          </p:cNvSpPr>
          <p:nvPr>
            <p:ph type="title"/>
          </p:nvPr>
        </p:nvSpPr>
        <p:spPr>
          <a:xfrm>
            <a:off x="725926" y="1194180"/>
            <a:ext cx="2642954" cy="5020353"/>
          </a:xfrm>
        </p:spPr>
        <p:txBody>
          <a:bodyPr vert="horz" lIns="91440" tIns="45720" rIns="91440" bIns="45720" rtlCol="0" anchor="ctr" anchorCtr="0">
            <a:normAutofit/>
          </a:bodyPr>
          <a:lstStyle/>
          <a:p>
            <a:pPr defTabSz="914400"/>
            <a:r>
              <a:rPr lang="en-US" sz="3700" dirty="0"/>
              <a:t>Pre-burn Preparation - Firebreaks</a:t>
            </a:r>
          </a:p>
        </p:txBody>
      </p:sp>
      <p:sp>
        <p:nvSpPr>
          <p:cNvPr id="12" name="Rectangle 11">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7F9F42B-170B-4CA7-BAD8-87E3D636F2B3}"/>
              </a:ext>
            </a:extLst>
          </p:cNvPr>
          <p:cNvSpPr>
            <a:spLocks noGrp="1"/>
          </p:cNvSpPr>
          <p:nvPr>
            <p:ph sz="half" idx="1"/>
          </p:nvPr>
        </p:nvSpPr>
        <p:spPr>
          <a:xfrm>
            <a:off x="3564785" y="304800"/>
            <a:ext cx="4813756" cy="6172200"/>
          </a:xfrm>
        </p:spPr>
        <p:txBody>
          <a:bodyPr vert="horz" lIns="91440" tIns="45720" rIns="91440" bIns="45720" rtlCol="0">
            <a:normAutofit/>
          </a:bodyPr>
          <a:lstStyle/>
          <a:p>
            <a:pPr marL="0" defTabSz="914400">
              <a:spcBef>
                <a:spcPts val="0"/>
              </a:spcBef>
              <a:spcAft>
                <a:spcPts val="600"/>
              </a:spcAft>
              <a:buFont typeface="Franklin Gothic Book" panose="020B0503020102020204" pitchFamily="34" charset="0"/>
              <a:buNone/>
            </a:pPr>
            <a:r>
              <a:rPr lang="en-US" sz="1400" dirty="0"/>
              <a:t>Firebreaks are features along the burn unit boundaries that make ignition safe.  The best firebreaks are created months before the prescribed burn.  The burn plan will specify where and what kind of firebreaks are needed.  Firebreaks can be permanent or temporary.</a:t>
            </a:r>
          </a:p>
          <a:p>
            <a:pPr marL="0" lvl="1" indent="0" defTabSz="914400">
              <a:spcBef>
                <a:spcPts val="600"/>
              </a:spcBef>
              <a:buNone/>
            </a:pPr>
            <a:r>
              <a:rPr lang="en-US" sz="1400" i="0" dirty="0"/>
              <a:t>Permanent:  Natural or man-made boundaries that include rivers and creeks, lakes and ponds, and roads</a:t>
            </a:r>
          </a:p>
          <a:p>
            <a:pPr marL="0" lvl="1" indent="0" defTabSz="914400">
              <a:spcBef>
                <a:spcPts val="600"/>
              </a:spcBef>
              <a:buNone/>
            </a:pPr>
            <a:r>
              <a:rPr lang="en-US" sz="1400" i="0" dirty="0"/>
              <a:t>Temporary:  Constructed specifically for conducting the prescribed burn, including:  </a:t>
            </a:r>
          </a:p>
          <a:p>
            <a:pPr marL="182880" lvl="1" indent="0" defTabSz="914400">
              <a:spcBef>
                <a:spcPts val="0"/>
              </a:spcBef>
              <a:buFont typeface="Arial" panose="020B0604020202020204" pitchFamily="34" charset="0"/>
              <a:buChar char="•"/>
            </a:pPr>
            <a:r>
              <a:rPr lang="en-US" sz="1400" i="0" dirty="0"/>
              <a:t>Bare, mineral soil – Soil that has no vegetation or debris.  These firebreaks are created with tillage or other earth movement.</a:t>
            </a:r>
          </a:p>
          <a:p>
            <a:pPr marL="182880" lvl="1" indent="0" defTabSz="914400">
              <a:spcBef>
                <a:spcPts val="0"/>
              </a:spcBef>
              <a:buFont typeface="Arial" panose="020B0604020202020204" pitchFamily="34" charset="0"/>
              <a:buChar char="•"/>
            </a:pPr>
            <a:r>
              <a:rPr lang="en-US" sz="1400" i="0" dirty="0"/>
              <a:t>Mowed </a:t>
            </a:r>
          </a:p>
          <a:p>
            <a:pPr marL="182880" lvl="1" indent="0" defTabSz="914400">
              <a:spcBef>
                <a:spcPts val="0"/>
              </a:spcBef>
              <a:buFont typeface="Arial" panose="020B0604020202020204" pitchFamily="34" charset="0"/>
              <a:buChar char="•"/>
            </a:pPr>
            <a:r>
              <a:rPr lang="en-US" sz="1400" i="0" dirty="0"/>
              <a:t>Grazed</a:t>
            </a:r>
          </a:p>
          <a:p>
            <a:pPr marL="182880" lvl="1" indent="0" defTabSz="914400">
              <a:spcBef>
                <a:spcPts val="0"/>
              </a:spcBef>
              <a:buFont typeface="Arial" panose="020B0604020202020204" pitchFamily="34" charset="0"/>
              <a:buChar char="•"/>
            </a:pPr>
            <a:r>
              <a:rPr lang="en-US" sz="1400" i="0" dirty="0"/>
              <a:t>Crops – Crops that will be green at the time of the burn can be used as firebreaks.</a:t>
            </a:r>
          </a:p>
          <a:p>
            <a:pPr marL="182880" lvl="1" indent="0" defTabSz="914400">
              <a:spcBef>
                <a:spcPts val="0"/>
              </a:spcBef>
              <a:buFont typeface="Arial" panose="020B0604020202020204" pitchFamily="34" charset="0"/>
              <a:buChar char="•"/>
            </a:pPr>
            <a:r>
              <a:rPr lang="en-US" sz="1400" i="0" dirty="0"/>
              <a:t>Wet-line – used in combination with another type of firebreak</a:t>
            </a:r>
          </a:p>
          <a:p>
            <a:pPr marL="182880" lvl="1" indent="0" defTabSz="914400">
              <a:spcBef>
                <a:spcPts val="0"/>
              </a:spcBef>
              <a:buFont typeface="Arial" panose="020B0604020202020204" pitchFamily="34" charset="0"/>
              <a:buChar char="•"/>
            </a:pPr>
            <a:r>
              <a:rPr lang="en-US" sz="1400" i="0" dirty="0"/>
              <a:t>Black-lines – areas burned before the prescribed burn along the burn unit boundaries </a:t>
            </a:r>
          </a:p>
          <a:p>
            <a:pPr marL="0" defTabSz="914400">
              <a:buFont typeface="Franklin Gothic Book" panose="020B0503020102020204" pitchFamily="34" charset="0"/>
              <a:buNone/>
            </a:pPr>
            <a:r>
              <a:rPr lang="en-US" sz="1400" dirty="0"/>
              <a:t>Generally speaking, firebreaks should be 10 times the height of the fuel within the burn unit.  All fuel within the firebreak should be removed.  </a:t>
            </a:r>
          </a:p>
          <a:p>
            <a:pPr marL="0" defTabSz="914400">
              <a:buFont typeface="Franklin Gothic Book" panose="020B0503020102020204" pitchFamily="34" charset="0"/>
              <a:buNone/>
            </a:pPr>
            <a:r>
              <a:rPr lang="en-US" sz="1400" dirty="0"/>
              <a:t>Firebreaks should be installed around items that need protection such as power poles, oil field equipment, buildings and windbreaks.</a:t>
            </a:r>
          </a:p>
        </p:txBody>
      </p:sp>
    </p:spTree>
    <p:extLst>
      <p:ext uri="{BB962C8B-B14F-4D97-AF65-F5344CB8AC3E}">
        <p14:creationId xmlns:p14="http://schemas.microsoft.com/office/powerpoint/2010/main" val="2597204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A97F59D-628C-4053-B41F-489D0045F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Rectangle 9">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8193A-BD85-442B-9EE0-7D5AEBD1CD28}"/>
              </a:ext>
            </a:extLst>
          </p:cNvPr>
          <p:cNvSpPr>
            <a:spLocks noGrp="1"/>
          </p:cNvSpPr>
          <p:nvPr>
            <p:ph type="title"/>
          </p:nvPr>
        </p:nvSpPr>
        <p:spPr>
          <a:xfrm>
            <a:off x="3878574" y="152400"/>
            <a:ext cx="5007994" cy="727535"/>
          </a:xfrm>
        </p:spPr>
        <p:txBody>
          <a:bodyPr vert="horz" lIns="91440" tIns="45720" rIns="91440" bIns="45720" rtlCol="0" anchor="ctr" anchorCtr="0">
            <a:normAutofit/>
          </a:bodyPr>
          <a:lstStyle/>
          <a:p>
            <a:pPr algn="ctr" defTabSz="914400"/>
            <a:r>
              <a:rPr lang="en-US" sz="3600" dirty="0"/>
              <a:t>Equipment</a:t>
            </a:r>
          </a:p>
        </p:txBody>
      </p:sp>
      <p:sp>
        <p:nvSpPr>
          <p:cNvPr id="12" name="Rectangle 11">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7F9F42B-170B-4CA7-BAD8-87E3D636F2B3}"/>
              </a:ext>
            </a:extLst>
          </p:cNvPr>
          <p:cNvSpPr>
            <a:spLocks noGrp="1"/>
          </p:cNvSpPr>
          <p:nvPr>
            <p:ph sz="half" idx="1"/>
          </p:nvPr>
        </p:nvSpPr>
        <p:spPr>
          <a:xfrm>
            <a:off x="3878574" y="880311"/>
            <a:ext cx="4975515" cy="5714999"/>
          </a:xfrm>
        </p:spPr>
        <p:txBody>
          <a:bodyPr vert="horz" lIns="91440" tIns="45720" rIns="91440" bIns="45720" rtlCol="0">
            <a:normAutofit/>
          </a:bodyPr>
          <a:lstStyle/>
          <a:p>
            <a:pPr marL="0" defTabSz="914400">
              <a:buFont typeface="Franklin Gothic Book" panose="020B0503020102020204" pitchFamily="34" charset="0"/>
              <a:buNone/>
            </a:pPr>
            <a:r>
              <a:rPr lang="en-US" sz="1400" dirty="0"/>
              <a:t>The prescribed burn plan will specify the type, size and amount of equipment needed to conduct a prescribed burn.  Common equipment used during prescribed burns includes:</a:t>
            </a:r>
          </a:p>
          <a:p>
            <a:pPr marL="0" indent="0" defTabSz="914400">
              <a:buFont typeface="Arial" panose="020B0604020202020204" pitchFamily="34" charset="0"/>
              <a:buChar char="•"/>
            </a:pPr>
            <a:r>
              <a:rPr lang="en-US" sz="1400" dirty="0"/>
              <a:t>Engine or pumper unit:  This can be a fire department engine, a pickup with pumper unit (large water tank with equipment to pump out water), or UTVs with pumper unit.</a:t>
            </a:r>
          </a:p>
          <a:p>
            <a:pPr marL="0" indent="0" defTabSz="914400">
              <a:buFont typeface="Arial" panose="020B0604020202020204" pitchFamily="34" charset="0"/>
              <a:buChar char="•"/>
            </a:pPr>
            <a:r>
              <a:rPr lang="en-US" sz="1400" dirty="0"/>
              <a:t>Drip torches to start the fire along the burn unit boundaries,</a:t>
            </a:r>
          </a:p>
          <a:p>
            <a:pPr marL="0" indent="0" defTabSz="914400">
              <a:buFont typeface="Arial" panose="020B0604020202020204" pitchFamily="34" charset="0"/>
              <a:buChar char="•"/>
            </a:pPr>
            <a:r>
              <a:rPr lang="en-US" sz="1400" dirty="0"/>
              <a:t>ATVs equipped with tank and sprayer.</a:t>
            </a:r>
          </a:p>
          <a:p>
            <a:pPr marL="0" indent="0" defTabSz="914400">
              <a:buFont typeface="Arial" panose="020B0604020202020204" pitchFamily="34" charset="0"/>
              <a:buChar char="•"/>
            </a:pPr>
            <a:r>
              <a:rPr lang="en-US" sz="1400" dirty="0"/>
              <a:t>Backpack sprayers</a:t>
            </a:r>
          </a:p>
          <a:p>
            <a:pPr marL="0" indent="0" defTabSz="914400">
              <a:buFont typeface="Arial" panose="020B0604020202020204" pitchFamily="34" charset="0"/>
              <a:buChar char="•"/>
            </a:pPr>
            <a:r>
              <a:rPr lang="en-US" sz="1400" dirty="0"/>
              <a:t>Hand tools such as flappers and rakes</a:t>
            </a:r>
          </a:p>
          <a:p>
            <a:pPr marL="0" indent="0" defTabSz="914400">
              <a:buFont typeface="Arial" panose="020B0604020202020204" pitchFamily="34" charset="0"/>
              <a:buChar char="•"/>
            </a:pPr>
            <a:r>
              <a:rPr lang="en-US" sz="1400" dirty="0"/>
              <a:t>Water tenders which are large water tanks used to refill the pumper units and water tanks.</a:t>
            </a:r>
          </a:p>
          <a:p>
            <a:pPr marL="0" indent="0" defTabSz="914400">
              <a:buFont typeface="Arial" panose="020B0604020202020204" pitchFamily="34" charset="0"/>
              <a:buChar char="•"/>
            </a:pPr>
            <a:r>
              <a:rPr lang="en-US" sz="1400" dirty="0"/>
              <a:t>Radios for all crew members</a:t>
            </a:r>
          </a:p>
          <a:p>
            <a:pPr marL="0" indent="0" defTabSz="914400">
              <a:buFont typeface="Arial" panose="020B0604020202020204" pitchFamily="34" charset="0"/>
              <a:buChar char="•"/>
            </a:pPr>
            <a:r>
              <a:rPr lang="en-US" sz="1400" dirty="0"/>
              <a:t>Weather monitoring device, such as a Kestrel, which electronically monitors temperature, relative humidity, and wind speed and direction.</a:t>
            </a:r>
          </a:p>
          <a:p>
            <a:pPr marL="0" indent="0" defTabSz="914400">
              <a:buFont typeface="Arial" panose="020B0604020202020204" pitchFamily="34" charset="0"/>
              <a:buChar char="•"/>
            </a:pPr>
            <a:r>
              <a:rPr lang="en-US" sz="1400" dirty="0"/>
              <a:t>Fire resistant </a:t>
            </a:r>
            <a:r>
              <a:rPr lang="en-US" sz="1400" dirty="0" err="1"/>
              <a:t>clothing,preferably</a:t>
            </a:r>
            <a:r>
              <a:rPr lang="en-US" sz="1400" dirty="0"/>
              <a:t> Nomex which is a fire-resistant material.  If </a:t>
            </a:r>
            <a:r>
              <a:rPr lang="en-US" sz="1400" dirty="0" err="1"/>
              <a:t>Nomex</a:t>
            </a:r>
            <a:r>
              <a:rPr lang="en-US" sz="1400" dirty="0"/>
              <a:t> is not available, clothing should be denim or other 100% cotton material.  No synthetic clothing should be worn.</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60507" y="1644924"/>
            <a:ext cx="4015390" cy="3011543"/>
          </a:xfrm>
          <a:prstGeom prst="rect">
            <a:avLst/>
          </a:prstGeom>
        </p:spPr>
      </p:pic>
      <p:sp>
        <p:nvSpPr>
          <p:cNvPr id="7" name="TextBox 6"/>
          <p:cNvSpPr txBox="1"/>
          <p:nvPr/>
        </p:nvSpPr>
        <p:spPr>
          <a:xfrm>
            <a:off x="662429" y="5410200"/>
            <a:ext cx="2926233" cy="646331"/>
          </a:xfrm>
          <a:prstGeom prst="rect">
            <a:avLst/>
          </a:prstGeom>
          <a:noFill/>
        </p:spPr>
        <p:txBody>
          <a:bodyPr wrap="square" rtlCol="0">
            <a:spAutoFit/>
          </a:bodyPr>
          <a:lstStyle/>
          <a:p>
            <a:r>
              <a:rPr lang="en-US" sz="1200" i="1" dirty="0"/>
              <a:t>Photo:  Burn crew member (wearing </a:t>
            </a:r>
            <a:r>
              <a:rPr lang="en-US" sz="1200" i="1" dirty="0" err="1"/>
              <a:t>Nomex</a:t>
            </a:r>
            <a:r>
              <a:rPr lang="en-US" sz="1200" i="1" dirty="0"/>
              <a:t>) using Kestrel to determine weather conditions.</a:t>
            </a:r>
          </a:p>
        </p:txBody>
      </p:sp>
    </p:spTree>
    <p:extLst>
      <p:ext uri="{BB962C8B-B14F-4D97-AF65-F5344CB8AC3E}">
        <p14:creationId xmlns:p14="http://schemas.microsoft.com/office/powerpoint/2010/main" val="4002718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A97F59D-628C-4053-B41F-489D0045F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Rectangle 9">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8193A-BD85-442B-9EE0-7D5AEBD1CD28}"/>
              </a:ext>
            </a:extLst>
          </p:cNvPr>
          <p:cNvSpPr>
            <a:spLocks noGrp="1"/>
          </p:cNvSpPr>
          <p:nvPr>
            <p:ph type="title"/>
          </p:nvPr>
        </p:nvSpPr>
        <p:spPr>
          <a:xfrm>
            <a:off x="3878574" y="152400"/>
            <a:ext cx="5007994" cy="727535"/>
          </a:xfrm>
        </p:spPr>
        <p:txBody>
          <a:bodyPr vert="horz" lIns="91440" tIns="45720" rIns="91440" bIns="45720" rtlCol="0" anchor="ctr" anchorCtr="0">
            <a:normAutofit/>
          </a:bodyPr>
          <a:lstStyle/>
          <a:p>
            <a:pPr algn="ctr" defTabSz="914400"/>
            <a:r>
              <a:rPr lang="en-US" sz="3600" dirty="0"/>
              <a:t>Burn Crew Activities</a:t>
            </a:r>
          </a:p>
        </p:txBody>
      </p:sp>
      <p:sp>
        <p:nvSpPr>
          <p:cNvPr id="12" name="Rectangle 11">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7F9F42B-170B-4CA7-BAD8-87E3D636F2B3}"/>
              </a:ext>
            </a:extLst>
          </p:cNvPr>
          <p:cNvSpPr>
            <a:spLocks noGrp="1"/>
          </p:cNvSpPr>
          <p:nvPr>
            <p:ph sz="half" idx="1"/>
          </p:nvPr>
        </p:nvSpPr>
        <p:spPr>
          <a:xfrm>
            <a:off x="3878574" y="880311"/>
            <a:ext cx="4975515" cy="5714999"/>
          </a:xfrm>
        </p:spPr>
        <p:txBody>
          <a:bodyPr vert="horz" lIns="91440" tIns="45720" rIns="91440" bIns="45720" rtlCol="0">
            <a:normAutofit fontScale="92500"/>
          </a:bodyPr>
          <a:lstStyle/>
          <a:p>
            <a:pPr marL="0" defTabSz="914400">
              <a:buFont typeface="Franklin Gothic Book" panose="020B0503020102020204" pitchFamily="34" charset="0"/>
              <a:buNone/>
            </a:pPr>
            <a:r>
              <a:rPr lang="en-US" sz="1400" dirty="0"/>
              <a:t>A safe successful prescribed burn requires a number of people who are assigned to specific jobs.  The crew member positions are:</a:t>
            </a:r>
          </a:p>
          <a:p>
            <a:pPr marL="0" indent="0" defTabSz="914400">
              <a:buFont typeface="Arial" panose="020B0604020202020204" pitchFamily="34" charset="0"/>
              <a:buChar char="•"/>
            </a:pPr>
            <a:r>
              <a:rPr lang="en-US" sz="1400" dirty="0"/>
              <a:t>Burn boss – The burn boss is in charge of the prescribed burn.  The burn boss needs to be experienced in prescribed burning, familiar with fire behavior, able to communicate effectively, and able to give clear instructions.</a:t>
            </a:r>
          </a:p>
          <a:p>
            <a:pPr marL="0" indent="0" defTabSz="914400">
              <a:buFont typeface="Arial" panose="020B0604020202020204" pitchFamily="34" charset="0"/>
              <a:buChar char="•"/>
            </a:pPr>
            <a:r>
              <a:rPr lang="en-US" sz="1400" dirty="0"/>
              <a:t>Engine driver – The engine driver works with the hose operator and needs to know how to operate the pumper or engine and how to refill the water tank.  The engine driver coordinates with the hose operator and ignitor.</a:t>
            </a:r>
          </a:p>
          <a:p>
            <a:pPr marL="0" indent="0" defTabSz="914400">
              <a:buFont typeface="Arial" panose="020B0604020202020204" pitchFamily="34" charset="0"/>
              <a:buChar char="•"/>
            </a:pPr>
            <a:r>
              <a:rPr lang="en-US" sz="1400" dirty="0"/>
              <a:t>Hose operator – The hose operator delivers water to the burn boundary and coordinates with the ignitors and engine driver.  Since the engine can be loud, knowledge of hand signals is needed.</a:t>
            </a:r>
          </a:p>
          <a:p>
            <a:pPr marL="0" indent="0" defTabSz="914400">
              <a:buFont typeface="Arial" panose="020B0604020202020204" pitchFamily="34" charset="0"/>
              <a:buChar char="•"/>
            </a:pPr>
            <a:r>
              <a:rPr lang="en-US" sz="1400" dirty="0"/>
              <a:t>Ignitor – The ignitors operate the drip torch.  Since the ignition is usually completed on foot, the ignitor must be in good physical shape especially if the burn unit is large.</a:t>
            </a:r>
          </a:p>
          <a:p>
            <a:pPr marL="0" indent="0" defTabSz="914400">
              <a:buFont typeface="Arial" panose="020B0604020202020204" pitchFamily="34" charset="0"/>
              <a:buChar char="•"/>
            </a:pPr>
            <a:r>
              <a:rPr lang="en-US" sz="1400" dirty="0"/>
              <a:t>ATV Patrol – The members of the ATV patrol drive the fire line to make sure that fire does not leave the burn unit boundary.</a:t>
            </a:r>
          </a:p>
          <a:p>
            <a:pPr marL="0" indent="0" defTabSz="914400">
              <a:buFont typeface="Arial" panose="020B0604020202020204" pitchFamily="34" charset="0"/>
              <a:buChar char="•"/>
            </a:pPr>
            <a:r>
              <a:rPr lang="en-US" sz="1400" dirty="0"/>
              <a:t>Hand Crew – The members of the hand crew secure the fire  line and keep the fire from crossing the boundary.  They follow the ignitor and engine.</a:t>
            </a:r>
          </a:p>
          <a:p>
            <a:pPr marL="0" indent="0" defTabSz="914400">
              <a:buFont typeface="Arial" panose="020B0604020202020204" pitchFamily="34" charset="0"/>
              <a:buChar char="•"/>
            </a:pPr>
            <a:r>
              <a:rPr lang="en-US" sz="1400" dirty="0"/>
              <a:t>Lookout – The lookout watches the burn unit for escapes and hazards to the crew.  The lookout also observes the fire behavior and monitors the weather conditions.</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5142" t="-762" r="18418" b="762"/>
          <a:stretch/>
        </p:blipFill>
        <p:spPr>
          <a:xfrm>
            <a:off x="609600" y="609600"/>
            <a:ext cx="3011543" cy="5257800"/>
          </a:xfrm>
          <a:prstGeom prst="rect">
            <a:avLst/>
          </a:prstGeom>
        </p:spPr>
      </p:pic>
      <p:sp>
        <p:nvSpPr>
          <p:cNvPr id="4" name="TextBox 3"/>
          <p:cNvSpPr txBox="1"/>
          <p:nvPr/>
        </p:nvSpPr>
        <p:spPr>
          <a:xfrm>
            <a:off x="787452" y="6096000"/>
            <a:ext cx="2717748" cy="523220"/>
          </a:xfrm>
          <a:prstGeom prst="rect">
            <a:avLst/>
          </a:prstGeom>
          <a:noFill/>
        </p:spPr>
        <p:txBody>
          <a:bodyPr wrap="square" rtlCol="0">
            <a:spAutoFit/>
          </a:bodyPr>
          <a:lstStyle/>
          <a:p>
            <a:r>
              <a:rPr lang="en-US" sz="1400" i="1" dirty="0"/>
              <a:t>Photo:  Burn crew member with drip torch.</a:t>
            </a:r>
          </a:p>
        </p:txBody>
      </p:sp>
    </p:spTree>
    <p:extLst>
      <p:ext uri="{BB962C8B-B14F-4D97-AF65-F5344CB8AC3E}">
        <p14:creationId xmlns:p14="http://schemas.microsoft.com/office/powerpoint/2010/main" val="3658213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A97F59D-628C-4053-B41F-489D0045F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Rectangle 9">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8193A-BD85-442B-9EE0-7D5AEBD1CD28}"/>
              </a:ext>
            </a:extLst>
          </p:cNvPr>
          <p:cNvSpPr>
            <a:spLocks noGrp="1"/>
          </p:cNvSpPr>
          <p:nvPr>
            <p:ph type="title"/>
          </p:nvPr>
        </p:nvSpPr>
        <p:spPr>
          <a:xfrm>
            <a:off x="685800" y="152400"/>
            <a:ext cx="7848600" cy="727535"/>
          </a:xfrm>
        </p:spPr>
        <p:txBody>
          <a:bodyPr vert="horz" lIns="91440" tIns="45720" rIns="91440" bIns="45720" rtlCol="0" anchor="ctr" anchorCtr="0">
            <a:normAutofit/>
          </a:bodyPr>
          <a:lstStyle/>
          <a:p>
            <a:pPr algn="ctr" defTabSz="914400"/>
            <a:r>
              <a:rPr lang="en-US" sz="3600" dirty="0"/>
              <a:t>Prescribed Fire Techniques</a:t>
            </a:r>
          </a:p>
        </p:txBody>
      </p:sp>
      <p:sp>
        <p:nvSpPr>
          <p:cNvPr id="12" name="Rectangle 11">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7F9F42B-170B-4CA7-BAD8-87E3D636F2B3}"/>
              </a:ext>
            </a:extLst>
          </p:cNvPr>
          <p:cNvSpPr>
            <a:spLocks noGrp="1"/>
          </p:cNvSpPr>
          <p:nvPr>
            <p:ph sz="half" idx="1"/>
          </p:nvPr>
        </p:nvSpPr>
        <p:spPr>
          <a:xfrm>
            <a:off x="530022" y="880311"/>
            <a:ext cx="4346778" cy="5714999"/>
          </a:xfrm>
        </p:spPr>
        <p:txBody>
          <a:bodyPr vert="horz" lIns="91440" tIns="45720" rIns="91440" bIns="45720" rtlCol="0">
            <a:normAutofit/>
          </a:bodyPr>
          <a:lstStyle/>
          <a:p>
            <a:pPr marL="0" defTabSz="914400">
              <a:buFont typeface="Franklin Gothic Book" panose="020B0503020102020204" pitchFamily="34" charset="0"/>
              <a:buNone/>
            </a:pPr>
            <a:r>
              <a:rPr lang="en-US" sz="1400" dirty="0"/>
              <a:t>The prescribed burn plan will describe the prescription for conducting the burn including the safe range of conditions for wind speed and direction, relative humidity, and temperature.  It will also identify ignition points</a:t>
            </a:r>
            <a:r>
              <a:rPr lang="en-US" sz="1400"/>
              <a:t>, fire </a:t>
            </a:r>
            <a:r>
              <a:rPr lang="en-US" sz="1400" dirty="0"/>
              <a:t>spread, and ignition pattern to be implemented. </a:t>
            </a:r>
          </a:p>
          <a:p>
            <a:pPr marL="0" defTabSz="914400">
              <a:buFont typeface="Franklin Gothic Book" panose="020B0503020102020204" pitchFamily="34" charset="0"/>
              <a:buNone/>
            </a:pPr>
            <a:r>
              <a:rPr lang="en-US" sz="1400" dirty="0"/>
              <a:t>There are three types of fire spread with prescribed fires in Nebraska.  The head fire, backing fire and flanking fire.</a:t>
            </a:r>
          </a:p>
          <a:p>
            <a:pPr marL="0" defTabSz="914400">
              <a:buFont typeface="Franklin Gothic Book" panose="020B0503020102020204" pitchFamily="34" charset="0"/>
              <a:buNone/>
            </a:pPr>
            <a:r>
              <a:rPr lang="en-US" sz="1400" dirty="0"/>
              <a:t>The </a:t>
            </a:r>
            <a:r>
              <a:rPr lang="en-US" sz="1400" b="1" u="sng" dirty="0"/>
              <a:t>head fire </a:t>
            </a:r>
            <a:r>
              <a:rPr lang="en-US" sz="1400" dirty="0"/>
              <a:t>moves with the wind.  It moves quickly and exhibits intense fire behavior.  The flames bend with the wind and preheat fuels. </a:t>
            </a:r>
          </a:p>
          <a:p>
            <a:pPr marL="0" defTabSz="914400">
              <a:buFont typeface="Franklin Gothic Book" panose="020B0503020102020204" pitchFamily="34" charset="0"/>
              <a:buNone/>
            </a:pPr>
            <a:r>
              <a:rPr lang="en-US" sz="1400" dirty="0"/>
              <a:t>A </a:t>
            </a:r>
            <a:r>
              <a:rPr lang="en-US" sz="1400" b="1" u="sng" dirty="0"/>
              <a:t>backing fire </a:t>
            </a:r>
            <a:r>
              <a:rPr lang="en-US" sz="1400" dirty="0"/>
              <a:t>moves against the wind.  It moves slowly and is only intense when there are heavy fuel loads or when moving uphill. </a:t>
            </a:r>
          </a:p>
          <a:p>
            <a:pPr marL="0" defTabSz="914400">
              <a:buFont typeface="Franklin Gothic Book" panose="020B0503020102020204" pitchFamily="34" charset="0"/>
              <a:buNone/>
            </a:pPr>
            <a:r>
              <a:rPr lang="en-US" sz="1400" dirty="0"/>
              <a:t>A </a:t>
            </a:r>
            <a:r>
              <a:rPr lang="en-US" sz="1400" b="1" u="sng" dirty="0"/>
              <a:t>flanking fire </a:t>
            </a:r>
            <a:r>
              <a:rPr lang="en-US" sz="1400" dirty="0"/>
              <a:t>moves perpendicular to the wind.  These fires are medium intensity.</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6920" y="879935"/>
            <a:ext cx="3657600" cy="4572000"/>
          </a:xfrm>
          <a:prstGeom prst="rect">
            <a:avLst/>
          </a:prstGeom>
        </p:spPr>
      </p:pic>
      <p:sp>
        <p:nvSpPr>
          <p:cNvPr id="11" name="TextBox 10"/>
          <p:cNvSpPr txBox="1"/>
          <p:nvPr/>
        </p:nvSpPr>
        <p:spPr>
          <a:xfrm>
            <a:off x="5303084" y="5671980"/>
            <a:ext cx="3356178" cy="461665"/>
          </a:xfrm>
          <a:prstGeom prst="rect">
            <a:avLst/>
          </a:prstGeom>
          <a:noFill/>
        </p:spPr>
        <p:txBody>
          <a:bodyPr wrap="square" rtlCol="0">
            <a:spAutoFit/>
          </a:bodyPr>
          <a:lstStyle/>
          <a:p>
            <a:r>
              <a:rPr lang="en-US" sz="1200" i="1" dirty="0"/>
              <a:t>Photo:   Backing fire along county road during a prescribed burn.</a:t>
            </a:r>
          </a:p>
        </p:txBody>
      </p:sp>
    </p:spTree>
    <p:extLst>
      <p:ext uri="{BB962C8B-B14F-4D97-AF65-F5344CB8AC3E}">
        <p14:creationId xmlns:p14="http://schemas.microsoft.com/office/powerpoint/2010/main" val="563143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A97F59D-628C-4053-B41F-489D0045F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Rectangle 9">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8193A-BD85-442B-9EE0-7D5AEBD1CD28}"/>
              </a:ext>
            </a:extLst>
          </p:cNvPr>
          <p:cNvSpPr>
            <a:spLocks noGrp="1"/>
          </p:cNvSpPr>
          <p:nvPr>
            <p:ph type="title"/>
          </p:nvPr>
        </p:nvSpPr>
        <p:spPr>
          <a:xfrm>
            <a:off x="685800" y="152400"/>
            <a:ext cx="7848600" cy="727535"/>
          </a:xfrm>
        </p:spPr>
        <p:txBody>
          <a:bodyPr vert="horz" lIns="91440" tIns="45720" rIns="91440" bIns="45720" rtlCol="0" anchor="ctr" anchorCtr="0">
            <a:normAutofit/>
          </a:bodyPr>
          <a:lstStyle/>
          <a:p>
            <a:pPr algn="ctr" defTabSz="914400"/>
            <a:r>
              <a:rPr lang="en-US" sz="3600" dirty="0"/>
              <a:t>Prescribed Fire Techniques</a:t>
            </a:r>
          </a:p>
        </p:txBody>
      </p:sp>
      <p:sp>
        <p:nvSpPr>
          <p:cNvPr id="12" name="Rectangle 11">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7F9F42B-170B-4CA7-BAD8-87E3D636F2B3}"/>
              </a:ext>
            </a:extLst>
          </p:cNvPr>
          <p:cNvSpPr>
            <a:spLocks noGrp="1"/>
          </p:cNvSpPr>
          <p:nvPr>
            <p:ph sz="half" idx="1"/>
          </p:nvPr>
        </p:nvSpPr>
        <p:spPr>
          <a:xfrm>
            <a:off x="530022" y="880311"/>
            <a:ext cx="8309178" cy="5714999"/>
          </a:xfrm>
        </p:spPr>
        <p:txBody>
          <a:bodyPr vert="horz" lIns="91440" tIns="45720" rIns="91440" bIns="45720" rtlCol="0">
            <a:normAutofit/>
          </a:bodyPr>
          <a:lstStyle/>
          <a:p>
            <a:pPr marL="0" defTabSz="914400">
              <a:buFont typeface="Franklin Gothic Book" panose="020B0503020102020204" pitchFamily="34" charset="0"/>
              <a:buNone/>
            </a:pPr>
            <a:r>
              <a:rPr lang="en-US" sz="1400" b="1" u="sng" dirty="0"/>
              <a:t>Ring Fire</a:t>
            </a:r>
            <a:r>
              <a:rPr lang="en-US" sz="1400" b="1" dirty="0"/>
              <a:t>:  </a:t>
            </a:r>
            <a:r>
              <a:rPr lang="en-US" sz="1400" dirty="0"/>
              <a:t>In Nebraska, the most common ignition pattern is a ring fire.  Backing fire, flanking fire, and head fire are all used in a ring fire.  A ring fire uses two ignition teams that begin at the downwind corner of the burn unit and work in opposite directions until they meet at the upwind side of the unit.  This technique requires communication so that one team does not get ahead of the other.</a:t>
            </a:r>
          </a:p>
          <a:p>
            <a:pPr marL="0" defTabSz="914400">
              <a:buNone/>
            </a:pPr>
            <a:r>
              <a:rPr lang="en-US" sz="1400" dirty="0">
                <a:hlinkClick r:id="rId2"/>
              </a:rPr>
              <a:t>https://www.youtube.com/watch?v=S9gYZn1wmMs</a:t>
            </a:r>
            <a:endParaRPr lang="en-US" sz="1400" dirty="0"/>
          </a:p>
          <a:p>
            <a:pPr marL="0" defTabSz="914400">
              <a:buNone/>
            </a:pPr>
            <a:r>
              <a:rPr lang="en-US" sz="1400" dirty="0">
                <a:hlinkClick r:id="rId3"/>
              </a:rPr>
              <a:t>https://www.youtube.com/watch?v=lcLnhs4FXvI</a:t>
            </a:r>
            <a:endParaRPr lang="en-US" sz="1400" dirty="0"/>
          </a:p>
          <a:p>
            <a:pPr marL="0" defTabSz="914400">
              <a:buNone/>
            </a:pPr>
            <a:r>
              <a:rPr lang="en-US" sz="1400" b="1" u="sng" dirty="0"/>
              <a:t>Head Fire Strips:  </a:t>
            </a:r>
            <a:r>
              <a:rPr lang="en-US" sz="1400" dirty="0"/>
              <a:t>Head fire strips are often used with interior ignition.  Head fires are lit in strips to speed up the progress of the fire.  Several parallel strips are ignited beginning at the down wind side of the burn unit.  Each strip is a small head fire that will extinguish when it reaches the burned strip below it.</a:t>
            </a:r>
          </a:p>
          <a:p>
            <a:pPr marL="0" defTabSz="914400">
              <a:buNone/>
            </a:pPr>
            <a:r>
              <a:rPr lang="en-US" sz="1400" dirty="0">
                <a:hlinkClick r:id="rId4"/>
              </a:rPr>
              <a:t>https://www.youtube.com/watch?v=gPLhXfVqxyk</a:t>
            </a:r>
            <a:endParaRPr lang="en-US" sz="1400" dirty="0"/>
          </a:p>
          <a:p>
            <a:pPr marL="0" defTabSz="914400">
              <a:buNone/>
            </a:pPr>
            <a:r>
              <a:rPr lang="en-US" sz="1400" b="1" u="sng" dirty="0"/>
              <a:t>Flanking Fire Strips:  </a:t>
            </a:r>
            <a:r>
              <a:rPr lang="en-US" sz="1400" dirty="0"/>
              <a:t>Flanking fire strips are strips of fires similar to head fire strips but the strips are perpendicular to the wind instead of parallel to the wind.  This technique is used when fuels within the burn unit are patchy.</a:t>
            </a:r>
          </a:p>
          <a:p>
            <a:pPr marL="0" defTabSz="914400">
              <a:buNone/>
            </a:pPr>
            <a:r>
              <a:rPr lang="en-US" sz="1400" dirty="0">
                <a:hlinkClick r:id="rId5"/>
              </a:rPr>
              <a:t>https://www.youtube.com/watch?v=9kkxlg065Mo</a:t>
            </a:r>
            <a:endParaRPr lang="en-US" sz="1400" dirty="0"/>
          </a:p>
          <a:p>
            <a:pPr marL="0" defTabSz="914400">
              <a:buNone/>
            </a:pPr>
            <a:r>
              <a:rPr lang="en-US" sz="1400" b="1" u="sng" dirty="0"/>
              <a:t>Interior Ignition using UAVs:  </a:t>
            </a:r>
            <a:r>
              <a:rPr lang="en-US" sz="1400" dirty="0"/>
              <a:t>The University of Nebraska-Lincoln has developed a system to use drones to complete interior ignition.  Watch the following video for footage of the drone lighting interior areas in the Loess Canyons southeast of North Platte.</a:t>
            </a:r>
            <a:endParaRPr lang="en-US" sz="1400" dirty="0">
              <a:hlinkClick r:id="rId6"/>
            </a:endParaRPr>
          </a:p>
          <a:p>
            <a:pPr marL="0" defTabSz="914400">
              <a:buNone/>
            </a:pPr>
            <a:r>
              <a:rPr lang="en-US" sz="1400" dirty="0">
                <a:hlinkClick r:id="rId6"/>
              </a:rPr>
              <a:t>https://www.youtube.com/watch?v=owiXxnpmMhA</a:t>
            </a:r>
            <a:endParaRPr lang="en-US" sz="1400" dirty="0"/>
          </a:p>
          <a:p>
            <a:pPr marL="0" defTabSz="914400">
              <a:buNone/>
            </a:pPr>
            <a:endParaRPr lang="en-US" sz="1400" dirty="0"/>
          </a:p>
          <a:p>
            <a:pPr marL="0" defTabSz="914400">
              <a:buNone/>
            </a:pPr>
            <a:endParaRPr lang="en-US" sz="1400" dirty="0"/>
          </a:p>
        </p:txBody>
      </p:sp>
    </p:spTree>
    <p:extLst>
      <p:ext uri="{BB962C8B-B14F-4D97-AF65-F5344CB8AC3E}">
        <p14:creationId xmlns:p14="http://schemas.microsoft.com/office/powerpoint/2010/main" val="2247178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A97F59D-628C-4053-B41F-489D0045F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Rectangle 9">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8193A-BD85-442B-9EE0-7D5AEBD1CD28}"/>
              </a:ext>
            </a:extLst>
          </p:cNvPr>
          <p:cNvSpPr>
            <a:spLocks noGrp="1"/>
          </p:cNvSpPr>
          <p:nvPr>
            <p:ph type="title"/>
          </p:nvPr>
        </p:nvSpPr>
        <p:spPr>
          <a:xfrm>
            <a:off x="3878574" y="152400"/>
            <a:ext cx="5007994" cy="727535"/>
          </a:xfrm>
        </p:spPr>
        <p:txBody>
          <a:bodyPr vert="horz" lIns="91440" tIns="45720" rIns="91440" bIns="45720" rtlCol="0" anchor="ctr" anchorCtr="0">
            <a:normAutofit/>
          </a:bodyPr>
          <a:lstStyle/>
          <a:p>
            <a:pPr algn="ctr" defTabSz="914400"/>
            <a:r>
              <a:rPr lang="en-US" sz="3600" dirty="0"/>
              <a:t>Other Burn Plan Items</a:t>
            </a:r>
          </a:p>
        </p:txBody>
      </p:sp>
      <p:sp>
        <p:nvSpPr>
          <p:cNvPr id="12" name="Rectangle 11">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7F9F42B-170B-4CA7-BAD8-87E3D636F2B3}"/>
              </a:ext>
            </a:extLst>
          </p:cNvPr>
          <p:cNvSpPr>
            <a:spLocks noGrp="1"/>
          </p:cNvSpPr>
          <p:nvPr>
            <p:ph sz="half" idx="1"/>
          </p:nvPr>
        </p:nvSpPr>
        <p:spPr>
          <a:xfrm>
            <a:off x="3878574" y="880311"/>
            <a:ext cx="4975515" cy="5714999"/>
          </a:xfrm>
        </p:spPr>
        <p:txBody>
          <a:bodyPr vert="horz" lIns="91440" tIns="45720" rIns="91440" bIns="45720" rtlCol="0">
            <a:normAutofit fontScale="92500"/>
          </a:bodyPr>
          <a:lstStyle/>
          <a:p>
            <a:pPr marL="0" defTabSz="914400">
              <a:buFont typeface="Franklin Gothic Book" panose="020B0503020102020204" pitchFamily="34" charset="0"/>
              <a:buNone/>
            </a:pPr>
            <a:r>
              <a:rPr lang="en-US" sz="1400" b="1" u="sng" dirty="0"/>
              <a:t>Smoke Management:  </a:t>
            </a:r>
            <a:r>
              <a:rPr lang="en-US" sz="1400" dirty="0"/>
              <a:t>As prescribed burns have become more frequent, smoke management and air quality have become important issues.  When smoke decreases air quality in cities and along major highways it can have safety impacts.  Prescribed burns need to consider smoke production and dispersal.  Smoke can limit visibility and aggravate respiratory health problems.  The plan needs to consider downwind features such as heavily traveled roads, cities, homes, feedlots, schools, hospitals, assisted living centers, airports and electric lines.</a:t>
            </a:r>
          </a:p>
          <a:p>
            <a:pPr marL="0" defTabSz="914400">
              <a:buFont typeface="Franklin Gothic Book" panose="020B0503020102020204" pitchFamily="34" charset="0"/>
              <a:buNone/>
            </a:pPr>
            <a:r>
              <a:rPr lang="en-US" sz="1400" b="1" u="sng" dirty="0"/>
              <a:t>Contingency Plan:  </a:t>
            </a:r>
            <a:r>
              <a:rPr lang="en-US" sz="1400" dirty="0"/>
              <a:t>A contingency plan is really a safety plan.  This part of the prescribed burn plan outlines what actions will be taken if the burn escapes the burn unit.  The lookouts are very important because they are in the position to see escapes first.  This part of the plan identifies escape routes which are secure paths for the crew to take to get to safety in case of an emergency.  Safety zones are identified in the plans and are locations for the crew members to go to if the fire is heading their way and it can not be stopped.  </a:t>
            </a:r>
          </a:p>
          <a:p>
            <a:pPr marL="0" defTabSz="914400">
              <a:buFont typeface="Franklin Gothic Book" panose="020B0503020102020204" pitchFamily="34" charset="0"/>
              <a:buNone/>
            </a:pPr>
            <a:r>
              <a:rPr lang="en-US" sz="1400" b="1" u="sng" dirty="0"/>
              <a:t>Mop-up</a:t>
            </a:r>
            <a:r>
              <a:rPr lang="en-US" sz="1400" dirty="0"/>
              <a:t>:  Many prescribed burns contain dense fuels that can smolder for hours or days after the unit has been burned.  The mop-up plan outlines who will monitor the burn unit, for how long and under what conditions flare-ups could occur.</a:t>
            </a:r>
          </a:p>
          <a:p>
            <a:pPr marL="0" defTabSz="914400">
              <a:buFont typeface="Franklin Gothic Book" panose="020B0503020102020204" pitchFamily="34" charset="0"/>
              <a:buNone/>
            </a:pPr>
            <a:r>
              <a:rPr lang="en-US" sz="1400" b="1" u="sng" dirty="0"/>
              <a:t>Burn Permit:  </a:t>
            </a:r>
            <a:r>
              <a:rPr lang="en-US" sz="1400" dirty="0"/>
              <a:t>Nebraska has a permanent burn ban and burning can only occur with permission of the local fire chief in the form of a burn plan.  When planning a prescribed burn, it is advisable to visit with the fire chief well in advance so that the chief can review the plan and issue the permit when conditions are favorable for the burn.</a:t>
            </a:r>
          </a:p>
          <a:p>
            <a:pPr marL="0" defTabSz="914400">
              <a:buFont typeface="Franklin Gothic Book" panose="020B0503020102020204" pitchFamily="34" charset="0"/>
              <a:buNone/>
            </a:pPr>
            <a:endParaRPr lang="en-US" sz="14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230805"/>
            <a:ext cx="3011543" cy="4015390"/>
          </a:xfrm>
          <a:prstGeom prst="rect">
            <a:avLst/>
          </a:prstGeom>
        </p:spPr>
      </p:pic>
      <p:sp>
        <p:nvSpPr>
          <p:cNvPr id="4" name="TextBox 3"/>
          <p:cNvSpPr txBox="1"/>
          <p:nvPr/>
        </p:nvSpPr>
        <p:spPr>
          <a:xfrm>
            <a:off x="787452" y="5528877"/>
            <a:ext cx="2717748" cy="738664"/>
          </a:xfrm>
          <a:prstGeom prst="rect">
            <a:avLst/>
          </a:prstGeom>
          <a:noFill/>
        </p:spPr>
        <p:txBody>
          <a:bodyPr wrap="square" rtlCol="0">
            <a:spAutoFit/>
          </a:bodyPr>
          <a:lstStyle/>
          <a:p>
            <a:r>
              <a:rPr lang="en-US" sz="1400" i="1" dirty="0"/>
              <a:t>Photo:  Smoke from prescribed burn as viewed from several miles away.</a:t>
            </a:r>
          </a:p>
        </p:txBody>
      </p:sp>
    </p:spTree>
    <p:extLst>
      <p:ext uri="{BB962C8B-B14F-4D97-AF65-F5344CB8AC3E}">
        <p14:creationId xmlns:p14="http://schemas.microsoft.com/office/powerpoint/2010/main" val="678121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E3D18-CFAE-4EE3-BF67-11D4B481D375}"/>
              </a:ext>
            </a:extLst>
          </p:cNvPr>
          <p:cNvSpPr>
            <a:spLocks noGrp="1"/>
          </p:cNvSpPr>
          <p:nvPr>
            <p:ph type="title"/>
          </p:nvPr>
        </p:nvSpPr>
        <p:spPr/>
        <p:txBody>
          <a:bodyPr>
            <a:normAutofit/>
          </a:bodyPr>
          <a:lstStyle/>
          <a:p>
            <a:r>
              <a:rPr lang="en-US" dirty="0"/>
              <a:t>Activities and Review</a:t>
            </a:r>
          </a:p>
        </p:txBody>
      </p:sp>
      <p:sp>
        <p:nvSpPr>
          <p:cNvPr id="3" name="Content Placeholder 2">
            <a:extLst>
              <a:ext uri="{FF2B5EF4-FFF2-40B4-BE49-F238E27FC236}">
                <a16:creationId xmlns:a16="http://schemas.microsoft.com/office/drawing/2014/main" id="{C3DBC33D-D2E4-4456-9AA1-C5F22840E160}"/>
              </a:ext>
            </a:extLst>
          </p:cNvPr>
          <p:cNvSpPr>
            <a:spLocks noGrp="1"/>
          </p:cNvSpPr>
          <p:nvPr>
            <p:ph sz="half" idx="1"/>
          </p:nvPr>
        </p:nvSpPr>
        <p:spPr>
          <a:xfrm>
            <a:off x="1028700" y="2286000"/>
            <a:ext cx="3335840" cy="3581401"/>
          </a:xfrm>
        </p:spPr>
        <p:txBody>
          <a:bodyPr>
            <a:normAutofit lnSpcReduction="10000"/>
          </a:bodyPr>
          <a:lstStyle/>
          <a:p>
            <a:endParaRPr lang="en-US" sz="1900" dirty="0"/>
          </a:p>
          <a:p>
            <a:pPr marL="0" indent="0">
              <a:buNone/>
            </a:pPr>
            <a:endParaRPr lang="en-US" sz="1900" dirty="0"/>
          </a:p>
          <a:p>
            <a:pPr marL="0" indent="0">
              <a:buNone/>
            </a:pPr>
            <a:endParaRPr lang="en-US" sz="1900" b="1" dirty="0"/>
          </a:p>
          <a:p>
            <a:pPr marL="0" indent="0">
              <a:buNone/>
            </a:pPr>
            <a:endParaRPr lang="en-US" sz="1900" dirty="0"/>
          </a:p>
          <a:p>
            <a:pPr marL="0" indent="0">
              <a:buNone/>
            </a:pPr>
            <a:endParaRPr lang="en-US" sz="1900" dirty="0"/>
          </a:p>
          <a:p>
            <a:pPr marL="0" indent="-457200">
              <a:buFont typeface="Courier New" panose="02070309020205020404" pitchFamily="49" charset="0"/>
              <a:buChar char="o"/>
            </a:pPr>
            <a:endParaRPr lang="en-US" sz="1900" dirty="0"/>
          </a:p>
          <a:p>
            <a:pPr marL="0" indent="-457200">
              <a:buFont typeface="Courier New" panose="02070309020205020404" pitchFamily="49" charset="0"/>
              <a:buChar char="o"/>
            </a:pPr>
            <a:endParaRPr lang="en-US" sz="1900" dirty="0"/>
          </a:p>
          <a:p>
            <a:pPr marL="0" indent="0">
              <a:buNone/>
            </a:pPr>
            <a:endParaRPr lang="en-US" sz="1900" dirty="0"/>
          </a:p>
          <a:p>
            <a:endParaRPr lang="en-US" sz="1900" dirty="0"/>
          </a:p>
          <a:p>
            <a:endParaRPr lang="en-US" sz="1900" dirty="0"/>
          </a:p>
          <a:p>
            <a:pPr marL="0" indent="0">
              <a:buNone/>
            </a:pPr>
            <a:endParaRPr lang="en-US" sz="1900" dirty="0"/>
          </a:p>
        </p:txBody>
      </p:sp>
      <p:sp>
        <p:nvSpPr>
          <p:cNvPr id="4" name="Content Placeholder 3">
            <a:extLst>
              <a:ext uri="{FF2B5EF4-FFF2-40B4-BE49-F238E27FC236}">
                <a16:creationId xmlns:a16="http://schemas.microsoft.com/office/drawing/2014/main" id="{B81A58C9-8C54-4EB5-A0AD-3A9ABBCE4C34}"/>
              </a:ext>
            </a:extLst>
          </p:cNvPr>
          <p:cNvSpPr>
            <a:spLocks noGrp="1"/>
          </p:cNvSpPr>
          <p:nvPr>
            <p:ph sz="half" idx="2"/>
          </p:nvPr>
        </p:nvSpPr>
        <p:spPr/>
        <p:txBody>
          <a:bodyPr>
            <a:normAutofit lnSpcReduction="10000"/>
          </a:bodyPr>
          <a:lstStyle/>
          <a:p>
            <a:r>
              <a:rPr lang="en-US" dirty="0"/>
              <a:t>Prescribed Fire in Nebraska:  A Guide for Planning, Preparing and Conducting Your Prescribed Fire (Pheasants Forever publication)</a:t>
            </a:r>
          </a:p>
          <a:p>
            <a:r>
              <a:rPr lang="en-US" dirty="0">
                <a:hlinkClick r:id="rId2"/>
              </a:rPr>
              <a:t>Conducting a Prescribed Burn and Prescribed Burning Checklist – Nebraska Extension Publication – EC121</a:t>
            </a:r>
            <a:endParaRPr lang="en-US" dirty="0"/>
          </a:p>
        </p:txBody>
      </p:sp>
      <p:sp>
        <p:nvSpPr>
          <p:cNvPr id="5" name="Content Placeholder 3">
            <a:extLst>
              <a:ext uri="{FF2B5EF4-FFF2-40B4-BE49-F238E27FC236}">
                <a16:creationId xmlns:a16="http://schemas.microsoft.com/office/drawing/2014/main" id="{B81A58C9-8C54-4EB5-A0AD-3A9ABBCE4C34}"/>
              </a:ext>
            </a:extLst>
          </p:cNvPr>
          <p:cNvSpPr txBox="1">
            <a:spLocks/>
          </p:cNvSpPr>
          <p:nvPr/>
        </p:nvSpPr>
        <p:spPr>
          <a:xfrm>
            <a:off x="1028700" y="2286000"/>
            <a:ext cx="3335840" cy="3581401"/>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a:t>Map out a small grassland area near your school on google earth.  Identify areas in the area that would need to be protected or that could be hazards if it were burned.</a:t>
            </a:r>
          </a:p>
          <a:p>
            <a:r>
              <a:rPr lang="en-US" dirty="0"/>
              <a:t>Discuss the benefits to the land from a prescribed burn on the above area.</a:t>
            </a:r>
          </a:p>
        </p:txBody>
      </p:sp>
    </p:spTree>
    <p:extLst>
      <p:ext uri="{BB962C8B-B14F-4D97-AF65-F5344CB8AC3E}">
        <p14:creationId xmlns:p14="http://schemas.microsoft.com/office/powerpoint/2010/main" val="1484462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24E16E8-84BF-4D4C-A746-2537B1C15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18" name="Freeform 6">
              <a:extLst>
                <a:ext uri="{FF2B5EF4-FFF2-40B4-BE49-F238E27FC236}">
                  <a16:creationId xmlns:a16="http://schemas.microsoft.com/office/drawing/2014/main" id="{F890A3A2-97E0-41D2-BD93-30D3DFA73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9" name="Freeform 6">
              <a:extLst>
                <a:ext uri="{FF2B5EF4-FFF2-40B4-BE49-F238E27FC236}">
                  <a16:creationId xmlns:a16="http://schemas.microsoft.com/office/drawing/2014/main" id="{718CB90A-6005-4951-84F5-70B5863EF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4B9E7559-68B4-4049-97B6-02F38AD7DF9B}"/>
              </a:ext>
            </a:extLst>
          </p:cNvPr>
          <p:cNvSpPr>
            <a:spLocks noGrp="1"/>
          </p:cNvSpPr>
          <p:nvPr>
            <p:ph type="title"/>
          </p:nvPr>
        </p:nvSpPr>
        <p:spPr>
          <a:xfrm>
            <a:off x="564643" y="4736961"/>
            <a:ext cx="8040514" cy="936769"/>
          </a:xfrm>
        </p:spPr>
        <p:txBody>
          <a:bodyPr vert="horz" lIns="91440" tIns="45720" rIns="91440" bIns="45720" rtlCol="0" anchor="b">
            <a:normAutofit/>
          </a:bodyPr>
          <a:lstStyle/>
          <a:p>
            <a:pPr algn="ctr" defTabSz="914400"/>
            <a:r>
              <a:rPr lang="en-US" sz="4200" cap="all" dirty="0"/>
              <a:t>End of Lesson Eighteen</a:t>
            </a:r>
          </a:p>
        </p:txBody>
      </p:sp>
      <p:sp>
        <p:nvSpPr>
          <p:cNvPr id="23" name="Freeform: Shape 22">
            <a:extLst>
              <a:ext uri="{FF2B5EF4-FFF2-40B4-BE49-F238E27FC236}">
                <a16:creationId xmlns:a16="http://schemas.microsoft.com/office/drawing/2014/main" id="{0F30CCEB-94C4-4F72-BA5A-9CEA85302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326202" y="4446551"/>
            <a:ext cx="1467878"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25" name="Freeform: Shape 24">
            <a:extLst>
              <a:ext uri="{FF2B5EF4-FFF2-40B4-BE49-F238E27FC236}">
                <a16:creationId xmlns:a16="http://schemas.microsoft.com/office/drawing/2014/main" id="{0DE1A94F-CC8B-4954-97A7-ADD4F300D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7627" y="5311230"/>
            <a:ext cx="1531699"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pic>
        <p:nvPicPr>
          <p:cNvPr id="9" name="Content Placeholder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251918" y="1345490"/>
            <a:ext cx="4713905" cy="3527187"/>
          </a:xfrm>
        </p:spPr>
      </p:pic>
    </p:spTree>
    <p:extLst>
      <p:ext uri="{BB962C8B-B14F-4D97-AF65-F5344CB8AC3E}">
        <p14:creationId xmlns:p14="http://schemas.microsoft.com/office/powerpoint/2010/main" val="259960947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8193A-BD85-442B-9EE0-7D5AEBD1CD28}"/>
              </a:ext>
            </a:extLst>
          </p:cNvPr>
          <p:cNvSpPr>
            <a:spLocks noGrp="1"/>
          </p:cNvSpPr>
          <p:nvPr>
            <p:ph type="title"/>
          </p:nvPr>
        </p:nvSpPr>
        <p:spPr>
          <a:xfrm>
            <a:off x="445626" y="273295"/>
            <a:ext cx="4345106" cy="1106365"/>
          </a:xfrm>
        </p:spPr>
        <p:txBody>
          <a:bodyPr>
            <a:normAutofit/>
          </a:bodyPr>
          <a:lstStyle/>
          <a:p>
            <a:pPr algn="ctr"/>
            <a:r>
              <a:rPr lang="en-US" sz="3600" dirty="0"/>
              <a:t>What is a Prescribed Burn?</a:t>
            </a:r>
          </a:p>
        </p:txBody>
      </p:sp>
      <p:sp>
        <p:nvSpPr>
          <p:cNvPr id="3" name="Content Placeholder 2">
            <a:extLst>
              <a:ext uri="{FF2B5EF4-FFF2-40B4-BE49-F238E27FC236}">
                <a16:creationId xmlns:a16="http://schemas.microsoft.com/office/drawing/2014/main" id="{87F9F42B-170B-4CA7-BAD8-87E3D636F2B3}"/>
              </a:ext>
            </a:extLst>
          </p:cNvPr>
          <p:cNvSpPr>
            <a:spLocks noGrp="1"/>
          </p:cNvSpPr>
          <p:nvPr>
            <p:ph idx="1"/>
          </p:nvPr>
        </p:nvSpPr>
        <p:spPr>
          <a:xfrm>
            <a:off x="406673" y="1406037"/>
            <a:ext cx="4724400" cy="4800600"/>
          </a:xfrm>
        </p:spPr>
        <p:txBody>
          <a:bodyPr>
            <a:normAutofit lnSpcReduction="10000"/>
          </a:bodyPr>
          <a:lstStyle/>
          <a:p>
            <a:pPr marL="0" indent="0">
              <a:buNone/>
            </a:pPr>
            <a:r>
              <a:rPr lang="en-US" sz="1400" dirty="0"/>
              <a:t>A prescribed burn is a controlled fire (sometimes called a planned or controlled burn) applied to a predetermined area under a specific set of environmental conditions to achieve one or more of the following objectives:</a:t>
            </a:r>
          </a:p>
          <a:p>
            <a:pPr>
              <a:buFont typeface="Wingdings" panose="05000000000000000000" pitchFamily="2" charset="2"/>
              <a:buChar char="§"/>
            </a:pPr>
            <a:r>
              <a:rPr lang="en-US" sz="1400" dirty="0"/>
              <a:t>Controlling undesirable woody and/or herbaceous vegetation.</a:t>
            </a:r>
          </a:p>
          <a:p>
            <a:pPr>
              <a:buFont typeface="Wingdings" panose="05000000000000000000" pitchFamily="2" charset="2"/>
              <a:buChar char="§"/>
            </a:pPr>
            <a:r>
              <a:rPr lang="en-US" sz="1400" dirty="0"/>
              <a:t>Restoring and maintaining ecological sites and function.</a:t>
            </a:r>
          </a:p>
          <a:p>
            <a:pPr>
              <a:buFont typeface="Wingdings" panose="05000000000000000000" pitchFamily="2" charset="2"/>
              <a:buChar char="§"/>
            </a:pPr>
            <a:r>
              <a:rPr lang="en-US" sz="1400" dirty="0"/>
              <a:t>Preparing sites for harvesting, planting or seeding.</a:t>
            </a:r>
          </a:p>
          <a:p>
            <a:pPr>
              <a:buFont typeface="Wingdings" panose="05000000000000000000" pitchFamily="2" charset="2"/>
              <a:buChar char="§"/>
            </a:pPr>
            <a:r>
              <a:rPr lang="en-US" sz="1400" dirty="0"/>
              <a:t>Controlling plant disease.</a:t>
            </a:r>
          </a:p>
          <a:p>
            <a:pPr>
              <a:buFont typeface="Wingdings" panose="05000000000000000000" pitchFamily="2" charset="2"/>
              <a:buChar char="§"/>
            </a:pPr>
            <a:r>
              <a:rPr lang="en-US" sz="1400" dirty="0"/>
              <a:t>Reducing wildfire hazards.</a:t>
            </a:r>
          </a:p>
          <a:p>
            <a:pPr>
              <a:buFont typeface="Wingdings" panose="05000000000000000000" pitchFamily="2" charset="2"/>
              <a:buChar char="§"/>
            </a:pPr>
            <a:r>
              <a:rPr lang="en-US" sz="1400" dirty="0"/>
              <a:t>Improving wildlife habitat.</a:t>
            </a:r>
          </a:p>
          <a:p>
            <a:pPr>
              <a:buFont typeface="Wingdings" panose="05000000000000000000" pitchFamily="2" charset="2"/>
              <a:buChar char="§"/>
            </a:pPr>
            <a:r>
              <a:rPr lang="en-US" sz="1400" dirty="0"/>
              <a:t>Improving plant production (quantity and/or quality).</a:t>
            </a:r>
          </a:p>
          <a:p>
            <a:pPr>
              <a:buFont typeface="Wingdings" panose="05000000000000000000" pitchFamily="2" charset="2"/>
              <a:buChar char="§"/>
            </a:pPr>
            <a:r>
              <a:rPr lang="en-US" sz="1400" dirty="0"/>
              <a:t>Enhancing seed and seedling production.</a:t>
            </a:r>
          </a:p>
          <a:p>
            <a:pPr>
              <a:buFont typeface="Wingdings" panose="05000000000000000000" pitchFamily="2" charset="2"/>
              <a:buChar char="§"/>
            </a:pPr>
            <a:r>
              <a:rPr lang="en-US" sz="1400" dirty="0"/>
              <a:t>Improving distribution of grazing and browsing animals</a:t>
            </a:r>
            <a:r>
              <a:rPr lang="en-US" sz="1100" dirty="0"/>
              <a:t>.</a:t>
            </a:r>
          </a:p>
          <a:p>
            <a:pPr>
              <a:buFont typeface="Wingdings" panose="05000000000000000000" pitchFamily="2" charset="2"/>
              <a:buChar char="§"/>
            </a:pPr>
            <a:endParaRPr lang="en-US" sz="1100" i="1" dirty="0"/>
          </a:p>
          <a:p>
            <a:pPr marL="0" indent="0">
              <a:buNone/>
            </a:pPr>
            <a:r>
              <a:rPr lang="en-US" sz="1100" i="1" dirty="0"/>
              <a:t>Photo:  Igniting a prescribed fire on CRP in Chase County, NE.</a:t>
            </a:r>
          </a:p>
        </p:txBody>
      </p:sp>
      <p:sp>
        <p:nvSpPr>
          <p:cNvPr id="26" name="Rectangle 25">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774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close up of a dry grass field&#10;&#10;Description generated with very high confidence">
            <a:extLst>
              <a:ext uri="{FF2B5EF4-FFF2-40B4-BE49-F238E27FC236}">
                <a16:creationId xmlns:a16="http://schemas.microsoft.com/office/drawing/2014/main" id="{F94014F3-0277-4A51-B06A-879B746F1F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938" r="11499"/>
          <a:stretch/>
        </p:blipFill>
        <p:spPr>
          <a:xfrm>
            <a:off x="5709195" y="10"/>
            <a:ext cx="3434804" cy="6857990"/>
          </a:xfrm>
          <a:prstGeom prst="rect">
            <a:avLst/>
          </a:prstGeom>
        </p:spPr>
      </p:pic>
    </p:spTree>
    <p:extLst>
      <p:ext uri="{BB962C8B-B14F-4D97-AF65-F5344CB8AC3E}">
        <p14:creationId xmlns:p14="http://schemas.microsoft.com/office/powerpoint/2010/main" val="576796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8193A-BD85-442B-9EE0-7D5AEBD1CD28}"/>
              </a:ext>
            </a:extLst>
          </p:cNvPr>
          <p:cNvSpPr>
            <a:spLocks noGrp="1"/>
          </p:cNvSpPr>
          <p:nvPr>
            <p:ph type="title"/>
          </p:nvPr>
        </p:nvSpPr>
        <p:spPr>
          <a:xfrm>
            <a:off x="457200" y="382465"/>
            <a:ext cx="4876800" cy="1065335"/>
          </a:xfrm>
        </p:spPr>
        <p:txBody>
          <a:bodyPr>
            <a:normAutofit/>
          </a:bodyPr>
          <a:lstStyle/>
          <a:p>
            <a:r>
              <a:rPr lang="en-US" sz="3200" dirty="0"/>
              <a:t>What is a Prescribed Burn Prescription and Plan?</a:t>
            </a:r>
          </a:p>
        </p:txBody>
      </p:sp>
      <p:sp>
        <p:nvSpPr>
          <p:cNvPr id="3" name="Content Placeholder 2">
            <a:extLst>
              <a:ext uri="{FF2B5EF4-FFF2-40B4-BE49-F238E27FC236}">
                <a16:creationId xmlns:a16="http://schemas.microsoft.com/office/drawing/2014/main" id="{87F9F42B-170B-4CA7-BAD8-87E3D636F2B3}"/>
              </a:ext>
            </a:extLst>
          </p:cNvPr>
          <p:cNvSpPr>
            <a:spLocks noGrp="1"/>
          </p:cNvSpPr>
          <p:nvPr>
            <p:ph idx="1"/>
          </p:nvPr>
        </p:nvSpPr>
        <p:spPr>
          <a:xfrm>
            <a:off x="588556" y="1447800"/>
            <a:ext cx="4745443" cy="4800600"/>
          </a:xfrm>
        </p:spPr>
        <p:txBody>
          <a:bodyPr>
            <a:noAutofit/>
          </a:bodyPr>
          <a:lstStyle/>
          <a:p>
            <a:pPr marL="0" indent="0">
              <a:buNone/>
            </a:pPr>
            <a:r>
              <a:rPr lang="en-US" sz="1400" dirty="0"/>
              <a:t>A prescribed burn is conducted according to a prescription that is site specific and prepared in advance according to a written plan. A prescribed burn plan includes:</a:t>
            </a:r>
          </a:p>
          <a:p>
            <a:pPr>
              <a:buFont typeface="Arial" panose="020B0604020202020204" pitchFamily="34" charset="0"/>
              <a:buChar char="•"/>
            </a:pPr>
            <a:r>
              <a:rPr lang="en-US" sz="1400" dirty="0"/>
              <a:t>Description of the objectives for the burn</a:t>
            </a:r>
          </a:p>
          <a:p>
            <a:pPr>
              <a:buFont typeface="Arial" panose="020B0604020202020204" pitchFamily="34" charset="0"/>
              <a:buChar char="•"/>
            </a:pPr>
            <a:r>
              <a:rPr lang="en-US" sz="1400" dirty="0"/>
              <a:t>Description of the fuels present in the burn area</a:t>
            </a:r>
          </a:p>
          <a:p>
            <a:pPr>
              <a:buFont typeface="Arial" panose="020B0604020202020204" pitchFamily="34" charset="0"/>
              <a:buChar char="•"/>
            </a:pPr>
            <a:r>
              <a:rPr lang="en-US" sz="1400" dirty="0"/>
              <a:t>Delineation of the burn unit and its boundaries</a:t>
            </a:r>
          </a:p>
          <a:p>
            <a:pPr>
              <a:buFont typeface="Arial" panose="020B0604020202020204" pitchFamily="34" charset="0"/>
              <a:buChar char="•"/>
            </a:pPr>
            <a:r>
              <a:rPr lang="en-US" sz="1400" dirty="0"/>
              <a:t>Description of the </a:t>
            </a:r>
            <a:r>
              <a:rPr lang="en-US" sz="1400" b="1" dirty="0"/>
              <a:t>precise weather conditions required </a:t>
            </a:r>
            <a:r>
              <a:rPr lang="en-US" sz="1400" dirty="0"/>
              <a:t>for the prescribed burn to be safe and meet objectives.</a:t>
            </a:r>
          </a:p>
          <a:p>
            <a:pPr>
              <a:buFont typeface="Arial" panose="020B0604020202020204" pitchFamily="34" charset="0"/>
              <a:buChar char="•"/>
            </a:pPr>
            <a:r>
              <a:rPr lang="en-US" sz="1400" dirty="0"/>
              <a:t>Listing of individuals to be notified prior to the burn</a:t>
            </a:r>
          </a:p>
          <a:p>
            <a:pPr>
              <a:buFont typeface="Arial" panose="020B0604020202020204" pitchFamily="34" charset="0"/>
              <a:buChar char="•"/>
            </a:pPr>
            <a:r>
              <a:rPr lang="en-US" sz="1400" dirty="0"/>
              <a:t>Locations and types of firebreaks and/or fuel breaks</a:t>
            </a:r>
          </a:p>
          <a:p>
            <a:pPr>
              <a:buFont typeface="Arial" panose="020B0604020202020204" pitchFamily="34" charset="0"/>
              <a:buChar char="•"/>
            </a:pPr>
            <a:r>
              <a:rPr lang="en-US" sz="1400" dirty="0"/>
              <a:t>Equipment and personnel needed to conduct the burn.</a:t>
            </a:r>
          </a:p>
          <a:p>
            <a:pPr>
              <a:buFont typeface="Arial" panose="020B0604020202020204" pitchFamily="34" charset="0"/>
              <a:buChar char="•"/>
            </a:pPr>
            <a:r>
              <a:rPr lang="en-US" sz="1400" dirty="0"/>
              <a:t>Other pertinent items for a safe, effective burn.</a:t>
            </a:r>
          </a:p>
          <a:p>
            <a:pPr marL="0" indent="0">
              <a:buNone/>
            </a:pPr>
            <a:r>
              <a:rPr lang="en-US" sz="1100" i="1" dirty="0"/>
              <a:t>Photo:  Fire tornado during prescribed fire on CRP in Chase County, NE.</a:t>
            </a:r>
          </a:p>
        </p:txBody>
      </p:sp>
      <p:sp>
        <p:nvSpPr>
          <p:cNvPr id="33" name="Rectangle 32">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774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F94014F3-0277-4A51-B06A-879B746F1F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502" r="8718"/>
          <a:stretch/>
        </p:blipFill>
        <p:spPr>
          <a:xfrm>
            <a:off x="5709195" y="10"/>
            <a:ext cx="3434804" cy="6857990"/>
          </a:xfrm>
          <a:prstGeom prst="rect">
            <a:avLst/>
          </a:prstGeom>
        </p:spPr>
      </p:pic>
    </p:spTree>
    <p:extLst>
      <p:ext uri="{BB962C8B-B14F-4D97-AF65-F5344CB8AC3E}">
        <p14:creationId xmlns:p14="http://schemas.microsoft.com/office/powerpoint/2010/main" val="2314962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19274E-C7D6-40E0-8A7E-AB3100305EC3}"/>
              </a:ext>
            </a:extLst>
          </p:cNvPr>
          <p:cNvPicPr>
            <a:picLocks noChangeAspect="1"/>
          </p:cNvPicPr>
          <p:nvPr/>
        </p:nvPicPr>
        <p:blipFill rotWithShape="1">
          <a:blip r:embed="rId2"/>
          <a:srcRect t="7131" r="1" b="7132"/>
          <a:stretch/>
        </p:blipFill>
        <p:spPr>
          <a:xfrm>
            <a:off x="58416" y="-32614"/>
            <a:ext cx="9141468" cy="6857990"/>
          </a:xfrm>
          <a:prstGeom prst="rect">
            <a:avLst/>
          </a:prstGeom>
        </p:spPr>
      </p:pic>
      <p:sp>
        <p:nvSpPr>
          <p:cNvPr id="45" name="Rectangle 44">
            <a:extLst>
              <a:ext uri="{FF2B5EF4-FFF2-40B4-BE49-F238E27FC236}">
                <a16:creationId xmlns:a16="http://schemas.microsoft.com/office/drawing/2014/main" id="{BC46CD03-D076-40A3-9AA4-2B7BB288B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 y="0"/>
            <a:ext cx="9143999"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8193A-BD85-442B-9EE0-7D5AEBD1CD28}"/>
              </a:ext>
            </a:extLst>
          </p:cNvPr>
          <p:cNvSpPr>
            <a:spLocks noGrp="1"/>
          </p:cNvSpPr>
          <p:nvPr>
            <p:ph type="title"/>
          </p:nvPr>
        </p:nvSpPr>
        <p:spPr>
          <a:xfrm>
            <a:off x="1028700" y="600808"/>
            <a:ext cx="7200900" cy="685800"/>
          </a:xfrm>
        </p:spPr>
        <p:txBody>
          <a:bodyPr>
            <a:normAutofit fontScale="90000"/>
          </a:bodyPr>
          <a:lstStyle/>
          <a:p>
            <a:pPr algn="ctr"/>
            <a:r>
              <a:rPr lang="en-US" sz="4000" dirty="0"/>
              <a:t>Fire</a:t>
            </a:r>
            <a:r>
              <a:rPr lang="en-US" dirty="0"/>
              <a:t> </a:t>
            </a:r>
            <a:r>
              <a:rPr lang="en-US" sz="3600" dirty="0"/>
              <a:t>Behavior</a:t>
            </a:r>
          </a:p>
        </p:txBody>
      </p:sp>
      <p:sp>
        <p:nvSpPr>
          <p:cNvPr id="47" name="Rectangle 46">
            <a:extLst>
              <a:ext uri="{FF2B5EF4-FFF2-40B4-BE49-F238E27FC236}">
                <a16:creationId xmlns:a16="http://schemas.microsoft.com/office/drawing/2014/main" id="{88D28697-83F7-4C09-A9B2-6CAA58855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7F9F42B-170B-4CA7-BAD8-87E3D636F2B3}"/>
              </a:ext>
            </a:extLst>
          </p:cNvPr>
          <p:cNvSpPr>
            <a:spLocks noGrp="1"/>
          </p:cNvSpPr>
          <p:nvPr>
            <p:ph idx="1"/>
          </p:nvPr>
        </p:nvSpPr>
        <p:spPr>
          <a:xfrm>
            <a:off x="1028700" y="1447800"/>
            <a:ext cx="7200900" cy="4419600"/>
          </a:xfrm>
        </p:spPr>
        <p:txBody>
          <a:bodyPr>
            <a:normAutofit/>
          </a:bodyPr>
          <a:lstStyle/>
          <a:p>
            <a:pPr marL="0" indent="0">
              <a:buNone/>
            </a:pPr>
            <a:r>
              <a:rPr lang="en-US" sz="1400" dirty="0"/>
              <a:t>Developing a prescribed burn plan requires an understanding of fire behavior.  Fire behavior is the interaction and response of fire to the physical and atmospheric environment.</a:t>
            </a:r>
          </a:p>
          <a:p>
            <a:pPr marL="0" indent="0">
              <a:buNone/>
            </a:pPr>
            <a:r>
              <a:rPr lang="en-US" sz="1400" dirty="0"/>
              <a:t>Fire will behave differently in terms of direction, speed and intensity depending upon the type and distribution of fuels, weather conditions, and lay of the land or terrain.</a:t>
            </a:r>
          </a:p>
          <a:p>
            <a:pPr marL="0" indent="0">
              <a:buNone/>
            </a:pPr>
            <a:r>
              <a:rPr lang="en-US" sz="1400" dirty="0"/>
              <a:t>Variation in fire behavior is dependent on variations in the fire triangle.  The fire triangle consists of oxygen, heat, and fuel.  All three elements are required for a fire to ignite and continue.</a:t>
            </a:r>
          </a:p>
          <a:p>
            <a:pPr marL="0" indent="0">
              <a:buNone/>
            </a:pPr>
            <a:endParaRPr lang="en-US" sz="1400" dirty="0"/>
          </a:p>
          <a:p>
            <a:pPr marL="0" indent="0">
              <a:buNone/>
            </a:pPr>
            <a:endParaRPr lang="en-US" sz="1400" dirty="0"/>
          </a:p>
          <a:p>
            <a:pPr marL="0" indent="0">
              <a:buNone/>
            </a:pPr>
            <a:endParaRPr lang="en-US" sz="700" dirty="0"/>
          </a:p>
          <a:p>
            <a:pPr marL="0" indent="0">
              <a:buNone/>
            </a:pPr>
            <a:endParaRPr lang="en-US" sz="700" dirty="0"/>
          </a:p>
          <a:p>
            <a:pPr marL="0" indent="0">
              <a:buNone/>
            </a:pPr>
            <a:endParaRPr lang="en-US" sz="700" dirty="0"/>
          </a:p>
          <a:p>
            <a:pPr marL="0" indent="0">
              <a:buNone/>
            </a:pPr>
            <a:endParaRPr lang="en-US" sz="700" dirty="0"/>
          </a:p>
          <a:p>
            <a:pPr marL="0" indent="0">
              <a:buNone/>
            </a:pPr>
            <a:endParaRPr lang="en-US" sz="700" dirty="0"/>
          </a:p>
          <a:p>
            <a:pPr marL="0" indent="0">
              <a:buNone/>
            </a:pPr>
            <a:endParaRPr lang="en-US" sz="700" dirty="0"/>
          </a:p>
          <a:p>
            <a:pPr marL="0" indent="0">
              <a:buNone/>
            </a:pPr>
            <a:endParaRPr lang="en-US" sz="700" dirty="0"/>
          </a:p>
          <a:p>
            <a:pPr marL="0" indent="0">
              <a:buNone/>
            </a:pPr>
            <a:endParaRPr lang="en-US" sz="700" dirty="0"/>
          </a:p>
        </p:txBody>
      </p:sp>
    </p:spTree>
    <p:extLst>
      <p:ext uri="{BB962C8B-B14F-4D97-AF65-F5344CB8AC3E}">
        <p14:creationId xmlns:p14="http://schemas.microsoft.com/office/powerpoint/2010/main" val="3999175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8193A-BD85-442B-9EE0-7D5AEBD1CD28}"/>
              </a:ext>
            </a:extLst>
          </p:cNvPr>
          <p:cNvSpPr>
            <a:spLocks noGrp="1"/>
          </p:cNvSpPr>
          <p:nvPr>
            <p:ph type="title"/>
          </p:nvPr>
        </p:nvSpPr>
        <p:spPr>
          <a:xfrm>
            <a:off x="457200" y="211015"/>
            <a:ext cx="4345106" cy="609600"/>
          </a:xfrm>
        </p:spPr>
        <p:txBody>
          <a:bodyPr>
            <a:normAutofit/>
          </a:bodyPr>
          <a:lstStyle/>
          <a:p>
            <a:r>
              <a:rPr lang="en-US" sz="3200" dirty="0"/>
              <a:t>Fire Behavior and Fuel</a:t>
            </a:r>
          </a:p>
        </p:txBody>
      </p:sp>
      <p:sp>
        <p:nvSpPr>
          <p:cNvPr id="3" name="Content Placeholder 2">
            <a:extLst>
              <a:ext uri="{FF2B5EF4-FFF2-40B4-BE49-F238E27FC236}">
                <a16:creationId xmlns:a16="http://schemas.microsoft.com/office/drawing/2014/main" id="{87F9F42B-170B-4CA7-BAD8-87E3D636F2B3}"/>
              </a:ext>
            </a:extLst>
          </p:cNvPr>
          <p:cNvSpPr>
            <a:spLocks noGrp="1"/>
          </p:cNvSpPr>
          <p:nvPr>
            <p:ph idx="1"/>
          </p:nvPr>
        </p:nvSpPr>
        <p:spPr>
          <a:xfrm>
            <a:off x="191650" y="820615"/>
            <a:ext cx="5154445" cy="5826370"/>
          </a:xfrm>
        </p:spPr>
        <p:txBody>
          <a:bodyPr>
            <a:normAutofit/>
          </a:bodyPr>
          <a:lstStyle/>
          <a:p>
            <a:pPr marL="0" indent="0">
              <a:buNone/>
            </a:pPr>
            <a:r>
              <a:rPr lang="en-US" sz="1400" dirty="0"/>
              <a:t>Fuels are the main source of energy for a fire and anything that can burn can be a fuel.  Fuel characteristics impact fire behavior.</a:t>
            </a:r>
          </a:p>
          <a:p>
            <a:pPr marL="0" indent="0">
              <a:buNone/>
            </a:pPr>
            <a:r>
              <a:rPr lang="en-US" sz="1400" b="1" u="sng" dirty="0"/>
              <a:t>Size</a:t>
            </a:r>
            <a:r>
              <a:rPr lang="en-US" sz="1400" b="1" dirty="0"/>
              <a:t>:  </a:t>
            </a:r>
            <a:r>
              <a:rPr lang="en-US" sz="1400" dirty="0"/>
              <a:t>Larger, denser fuels require  more energy (heat) to ignite, but once ignited will burn longer than small, less dense fuels.  Put another way, fuels with a high surface area to volume ratio ignite and burn faster than low surface area fuels.</a:t>
            </a:r>
          </a:p>
          <a:p>
            <a:pPr marL="0" indent="0">
              <a:buNone/>
            </a:pPr>
            <a:r>
              <a:rPr lang="en-US" sz="1400" b="1" u="sng" dirty="0"/>
              <a:t>Condition</a:t>
            </a:r>
            <a:r>
              <a:rPr lang="en-US" sz="1400" dirty="0"/>
              <a:t>: Living, growing plant material has higher moisture content than either dead or dormant plant material.  Live material is more difficult to ignite than dead plant material.</a:t>
            </a:r>
          </a:p>
          <a:p>
            <a:pPr marL="0" indent="0">
              <a:buNone/>
            </a:pPr>
            <a:r>
              <a:rPr lang="en-US" sz="1400" b="1" u="sng" dirty="0"/>
              <a:t>Chemical Composition</a:t>
            </a:r>
            <a:r>
              <a:rPr lang="en-US" sz="1400" dirty="0"/>
              <a:t>:  Plants containing a relatively high amount of waxes, oils, and resins (for example, eastern red cedar, pines) will burn more intensely and throw off more burning embers than plants with a low amounts (hardwood trees and most grasses).</a:t>
            </a:r>
          </a:p>
          <a:p>
            <a:pPr marL="0" indent="0">
              <a:buNone/>
            </a:pPr>
            <a:r>
              <a:rPr lang="en-US" sz="1400" b="1" u="sng" dirty="0"/>
              <a:t>Moisture Content</a:t>
            </a:r>
            <a:r>
              <a:rPr lang="en-US" sz="1400" dirty="0"/>
              <a:t>:  Fuels that have a high level of moisture do not burn as well as drier fuels.  For example, green growing grasses require more energy to burn than dormant grasses.</a:t>
            </a:r>
          </a:p>
          <a:p>
            <a:pPr marL="0" indent="0">
              <a:buNone/>
            </a:pPr>
            <a:r>
              <a:rPr lang="en-US" sz="1400" b="1" u="sng" dirty="0"/>
              <a:t>Continuity </a:t>
            </a:r>
            <a:r>
              <a:rPr lang="en-US" sz="1400" dirty="0"/>
              <a:t>:  Fuels that are evenly spread across the landscape burn more consistently than patchy fuel.</a:t>
            </a:r>
          </a:p>
          <a:p>
            <a:pPr marL="0" indent="0">
              <a:buNone/>
            </a:pPr>
            <a:r>
              <a:rPr lang="en-US" sz="1400" b="1" u="sng" dirty="0"/>
              <a:t>Amount:</a:t>
            </a:r>
            <a:r>
              <a:rPr lang="en-US" sz="1400" dirty="0"/>
              <a:t>  The required amount of fuel depends upon the objectives of the burn. Resting pastures for a full growing season may be necessary to produce enough fuel to meet the objectives. </a:t>
            </a:r>
          </a:p>
          <a:p>
            <a:pPr marL="0" indent="0">
              <a:buNone/>
            </a:pPr>
            <a:r>
              <a:rPr lang="en-US" sz="1100" i="1" dirty="0"/>
              <a:t>Photo:  Prescribed burn in smooth brome pasture.  The grass is green enough that the fire is moving quite slowly.</a:t>
            </a:r>
          </a:p>
          <a:p>
            <a:pPr marL="0" indent="0">
              <a:buNone/>
            </a:pPr>
            <a:endParaRPr lang="en-US" sz="800" dirty="0"/>
          </a:p>
          <a:p>
            <a:pPr marL="0" indent="0">
              <a:buNone/>
            </a:pPr>
            <a:endParaRPr lang="en-US" sz="800" dirty="0"/>
          </a:p>
          <a:p>
            <a:pPr marL="0" indent="0">
              <a:buNone/>
            </a:pPr>
            <a:endParaRPr lang="en-US" sz="800" dirty="0"/>
          </a:p>
          <a:p>
            <a:pPr marL="0" indent="0">
              <a:buNone/>
            </a:pPr>
            <a:endParaRPr lang="en-US" sz="800" dirty="0"/>
          </a:p>
          <a:p>
            <a:pPr marL="0" indent="0">
              <a:buNone/>
            </a:pPr>
            <a:endParaRPr lang="en-US" sz="800" dirty="0"/>
          </a:p>
          <a:p>
            <a:pPr marL="0" indent="0">
              <a:buNone/>
            </a:pPr>
            <a:endParaRPr lang="en-US" sz="800" dirty="0"/>
          </a:p>
          <a:p>
            <a:pPr marL="0" indent="0">
              <a:buNone/>
            </a:pPr>
            <a:endParaRPr lang="en-US" sz="800" dirty="0"/>
          </a:p>
          <a:p>
            <a:pPr marL="0" indent="0">
              <a:buNone/>
            </a:pPr>
            <a:endParaRPr lang="en-US" sz="800" dirty="0"/>
          </a:p>
          <a:p>
            <a:pPr marL="0" indent="0">
              <a:buNone/>
            </a:pPr>
            <a:endParaRPr lang="en-US" sz="800" dirty="0"/>
          </a:p>
        </p:txBody>
      </p:sp>
      <p:sp>
        <p:nvSpPr>
          <p:cNvPr id="54" name="Rectangle 53">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774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A fire in a field&#10;&#10;Description generated with very high confidence">
            <a:extLst>
              <a:ext uri="{FF2B5EF4-FFF2-40B4-BE49-F238E27FC236}">
                <a16:creationId xmlns:a16="http://schemas.microsoft.com/office/drawing/2014/main" id="{3853D633-0EEE-4690-9FA8-B0658C588B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936" t="-2222" r="37501" b="2222"/>
          <a:stretch/>
        </p:blipFill>
        <p:spPr>
          <a:xfrm>
            <a:off x="5709195" y="10"/>
            <a:ext cx="3434804" cy="6857990"/>
          </a:xfrm>
          <a:prstGeom prst="rect">
            <a:avLst/>
          </a:prstGeom>
        </p:spPr>
      </p:pic>
    </p:spTree>
    <p:extLst>
      <p:ext uri="{BB962C8B-B14F-4D97-AF65-F5344CB8AC3E}">
        <p14:creationId xmlns:p14="http://schemas.microsoft.com/office/powerpoint/2010/main" val="3735708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8193A-BD85-442B-9EE0-7D5AEBD1CD28}"/>
              </a:ext>
            </a:extLst>
          </p:cNvPr>
          <p:cNvSpPr>
            <a:spLocks noGrp="1"/>
          </p:cNvSpPr>
          <p:nvPr>
            <p:ph type="title"/>
          </p:nvPr>
        </p:nvSpPr>
        <p:spPr>
          <a:xfrm>
            <a:off x="286516" y="373673"/>
            <a:ext cx="4949187" cy="997927"/>
          </a:xfrm>
        </p:spPr>
        <p:txBody>
          <a:bodyPr>
            <a:normAutofit/>
          </a:bodyPr>
          <a:lstStyle/>
          <a:p>
            <a:pPr algn="ctr"/>
            <a:r>
              <a:rPr lang="en-US" sz="3200" dirty="0"/>
              <a:t>Fire Behavior and Topography</a:t>
            </a:r>
          </a:p>
        </p:txBody>
      </p:sp>
      <p:sp>
        <p:nvSpPr>
          <p:cNvPr id="3" name="Content Placeholder 2">
            <a:extLst>
              <a:ext uri="{FF2B5EF4-FFF2-40B4-BE49-F238E27FC236}">
                <a16:creationId xmlns:a16="http://schemas.microsoft.com/office/drawing/2014/main" id="{87F9F42B-170B-4CA7-BAD8-87E3D636F2B3}"/>
              </a:ext>
            </a:extLst>
          </p:cNvPr>
          <p:cNvSpPr>
            <a:spLocks noGrp="1"/>
          </p:cNvSpPr>
          <p:nvPr>
            <p:ph idx="1"/>
          </p:nvPr>
        </p:nvSpPr>
        <p:spPr>
          <a:xfrm>
            <a:off x="588557" y="1447799"/>
            <a:ext cx="4345106" cy="5036527"/>
          </a:xfrm>
        </p:spPr>
        <p:txBody>
          <a:bodyPr>
            <a:normAutofit/>
          </a:bodyPr>
          <a:lstStyle/>
          <a:p>
            <a:pPr marL="0" indent="0">
              <a:buNone/>
            </a:pPr>
            <a:r>
              <a:rPr lang="en-US" sz="1400" dirty="0"/>
              <a:t>Topography is the lay of the land. Topography has a large impact on fire behavior. The effect of topography, especially slope and aspect, on fire behavior is the easiest factor to predict. </a:t>
            </a:r>
          </a:p>
          <a:p>
            <a:pPr marL="0" indent="0">
              <a:buNone/>
            </a:pPr>
            <a:r>
              <a:rPr lang="en-US" sz="1400" b="1" u="sng" dirty="0"/>
              <a:t>Slope</a:t>
            </a:r>
            <a:r>
              <a:rPr lang="en-US" sz="1400" dirty="0"/>
              <a:t>:  The degree of incline of a hill.  Fire will travel uphill faster than downhill.  Flames preheat upslope fuels so less energy is needed to ignite the fuel than downslope fuels.  When slopes are steep, the intensity of the fire can be so large that trees are ignited.  </a:t>
            </a:r>
            <a:endParaRPr lang="en-US" sz="1400" i="1" dirty="0"/>
          </a:p>
          <a:p>
            <a:pPr marL="0" indent="0">
              <a:buNone/>
            </a:pPr>
            <a:r>
              <a:rPr lang="en-US" sz="1400" b="1" u="sng" dirty="0"/>
              <a:t>Aspect</a:t>
            </a:r>
            <a:r>
              <a:rPr lang="en-US" sz="1400" dirty="0"/>
              <a:t>:  Aspect is the direction the slope is facing.  South and southwest aspects are warmer, drier, and have lower fuel loads as compared to north and northeast aspects.  North facing slopes tend to have higher fuel loads and more trees than South facing slopes.</a:t>
            </a:r>
          </a:p>
          <a:p>
            <a:pPr marL="0" indent="0">
              <a:buNone/>
            </a:pPr>
            <a:r>
              <a:rPr lang="en-US" sz="1400" b="1" u="sng" dirty="0"/>
              <a:t>Special topographic concerns</a:t>
            </a:r>
            <a:r>
              <a:rPr lang="en-US" sz="1400" dirty="0"/>
              <a:t>:  Box canyons and saddles constrict airflow creating higher wind speeds and more extreme fire behavior.  These areas should be avoided when establishing burn unit boundaries.</a:t>
            </a:r>
          </a:p>
          <a:p>
            <a:pPr marL="0" indent="0">
              <a:buNone/>
            </a:pPr>
            <a:r>
              <a:rPr lang="en-US" sz="1100" i="1" dirty="0"/>
              <a:t>Photo:  Prescribed burn in Lincoln County.  Volatile fuels with an uphill slope created an intense fire.</a:t>
            </a:r>
          </a:p>
          <a:p>
            <a:pPr marL="0" indent="0">
              <a:buNone/>
            </a:pPr>
            <a:endParaRPr lang="en-US" sz="1100" dirty="0"/>
          </a:p>
          <a:p>
            <a:pPr marL="0" indent="0">
              <a:buNone/>
            </a:pPr>
            <a:endParaRPr lang="en-US" sz="1100" i="1" dirty="0"/>
          </a:p>
          <a:p>
            <a:pPr marL="0" indent="0">
              <a:buNone/>
            </a:pPr>
            <a:endParaRPr lang="en-US" sz="1100" i="1" dirty="0"/>
          </a:p>
          <a:p>
            <a:pPr marL="0" indent="0">
              <a:buNone/>
            </a:pPr>
            <a:endParaRPr lang="en-US" sz="1100" i="1" dirty="0"/>
          </a:p>
          <a:p>
            <a:pPr marL="0" indent="0">
              <a:buNone/>
            </a:pPr>
            <a:endParaRPr lang="en-US" sz="1100" i="1"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p:txBody>
      </p:sp>
      <p:sp>
        <p:nvSpPr>
          <p:cNvPr id="61" name="Rectangle 60">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774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3853D633-0EEE-4690-9FA8-B0658C588B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665" r="12332"/>
          <a:stretch/>
        </p:blipFill>
        <p:spPr>
          <a:xfrm>
            <a:off x="5709195" y="10"/>
            <a:ext cx="3434804" cy="6857990"/>
          </a:xfrm>
          <a:prstGeom prst="rect">
            <a:avLst/>
          </a:prstGeom>
        </p:spPr>
      </p:pic>
    </p:spTree>
    <p:extLst>
      <p:ext uri="{BB962C8B-B14F-4D97-AF65-F5344CB8AC3E}">
        <p14:creationId xmlns:p14="http://schemas.microsoft.com/office/powerpoint/2010/main" val="2686545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8193A-BD85-442B-9EE0-7D5AEBD1CD28}"/>
              </a:ext>
            </a:extLst>
          </p:cNvPr>
          <p:cNvSpPr>
            <a:spLocks noGrp="1"/>
          </p:cNvSpPr>
          <p:nvPr>
            <p:ph type="title"/>
          </p:nvPr>
        </p:nvSpPr>
        <p:spPr>
          <a:xfrm>
            <a:off x="457200" y="247650"/>
            <a:ext cx="4800600" cy="590550"/>
          </a:xfrm>
        </p:spPr>
        <p:txBody>
          <a:bodyPr>
            <a:normAutofit/>
          </a:bodyPr>
          <a:lstStyle/>
          <a:p>
            <a:r>
              <a:rPr lang="en-US" sz="3200" dirty="0"/>
              <a:t>Fire Behavior and Weather</a:t>
            </a:r>
          </a:p>
        </p:txBody>
      </p:sp>
      <p:sp>
        <p:nvSpPr>
          <p:cNvPr id="3" name="Content Placeholder 2">
            <a:extLst>
              <a:ext uri="{FF2B5EF4-FFF2-40B4-BE49-F238E27FC236}">
                <a16:creationId xmlns:a16="http://schemas.microsoft.com/office/drawing/2014/main" id="{87F9F42B-170B-4CA7-BAD8-87E3D636F2B3}"/>
              </a:ext>
            </a:extLst>
          </p:cNvPr>
          <p:cNvSpPr>
            <a:spLocks noGrp="1"/>
          </p:cNvSpPr>
          <p:nvPr>
            <p:ph idx="1"/>
          </p:nvPr>
        </p:nvSpPr>
        <p:spPr>
          <a:xfrm>
            <a:off x="254273" y="914400"/>
            <a:ext cx="5029200" cy="5695950"/>
          </a:xfrm>
        </p:spPr>
        <p:txBody>
          <a:bodyPr>
            <a:normAutofit fontScale="85000" lnSpcReduction="20000"/>
          </a:bodyPr>
          <a:lstStyle/>
          <a:p>
            <a:pPr marL="0" indent="0">
              <a:buNone/>
            </a:pPr>
            <a:r>
              <a:rPr lang="en-US" sz="1500" dirty="0"/>
              <a:t>Weather is the atmospheric conditions in a given area. Temperature, wind speed and direction, and moisture must be considered when planning and conducting prescribed burns.  Weather influences all three elements of the fire triangle.</a:t>
            </a:r>
          </a:p>
          <a:p>
            <a:pPr marL="0" indent="0">
              <a:buNone/>
            </a:pPr>
            <a:r>
              <a:rPr lang="en-US" sz="1500" b="1" u="sng" dirty="0"/>
              <a:t>Temperature</a:t>
            </a:r>
            <a:r>
              <a:rPr lang="en-US" sz="1500" dirty="0"/>
              <a:t>:  High temperatures increase evaporation which reduces the amount of moisture in fuel and the amount of energy needed to ignite those fuels.</a:t>
            </a:r>
          </a:p>
          <a:p>
            <a:pPr marL="0" indent="0">
              <a:buNone/>
            </a:pPr>
            <a:r>
              <a:rPr lang="en-US" sz="1500" b="1" u="sng" dirty="0"/>
              <a:t>Relative Humidity</a:t>
            </a:r>
            <a:r>
              <a:rPr lang="en-US" sz="1500" dirty="0"/>
              <a:t>:  Relative humidity (RH) is the amount of moisture in the air.  The lower the RH, the less moisture in the fuels.  Low RH can lower fuel moisture within a few hours in small fuels like grasses.</a:t>
            </a:r>
          </a:p>
          <a:p>
            <a:pPr marL="0" indent="0">
              <a:buNone/>
            </a:pPr>
            <a:r>
              <a:rPr lang="en-US" sz="1500" b="1" u="sng" dirty="0"/>
              <a:t>Temperature – RH Relationship:</a:t>
            </a:r>
            <a:r>
              <a:rPr lang="en-US" sz="1500" dirty="0"/>
              <a:t>  As temperatures increase, RH decreases.  Intense fires occur more frequently in mid-afternoon because temperature is at its highest and relative humidity at its lowest.</a:t>
            </a:r>
            <a:endParaRPr lang="en-US" sz="1500" b="1" u="sng" dirty="0"/>
          </a:p>
          <a:p>
            <a:pPr marL="0" indent="0">
              <a:spcBef>
                <a:spcPts val="600"/>
              </a:spcBef>
              <a:buNone/>
            </a:pPr>
            <a:r>
              <a:rPr lang="en-US" sz="1500" b="1" u="sng" dirty="0"/>
              <a:t>Wind</a:t>
            </a:r>
            <a:r>
              <a:rPr lang="en-US" sz="1500" dirty="0"/>
              <a:t>:  Wind is the horizontal movement of air and is the most difficult to predict, most variable, and therefore the most critical element effecting fire behavior.  The velocity, direction and gustiness are important wind factors.  </a:t>
            </a:r>
          </a:p>
          <a:p>
            <a:pPr marL="0" indent="0">
              <a:spcBef>
                <a:spcPts val="600"/>
              </a:spcBef>
              <a:buNone/>
            </a:pPr>
            <a:r>
              <a:rPr lang="en-US" sz="1500" dirty="0"/>
              <a:t>Wind:</a:t>
            </a:r>
          </a:p>
          <a:p>
            <a:pPr lvl="1">
              <a:spcBef>
                <a:spcPts val="0"/>
              </a:spcBef>
              <a:buFont typeface="Arial" panose="020B0604020202020204" pitchFamily="34" charset="0"/>
              <a:buChar char="•"/>
            </a:pPr>
            <a:r>
              <a:rPr lang="en-US" sz="1500" i="0" dirty="0"/>
              <a:t>Increases oxygen supply</a:t>
            </a:r>
          </a:p>
          <a:p>
            <a:pPr lvl="1">
              <a:spcBef>
                <a:spcPts val="0"/>
              </a:spcBef>
              <a:buFont typeface="Arial" panose="020B0604020202020204" pitchFamily="34" charset="0"/>
              <a:buChar char="•"/>
            </a:pPr>
            <a:r>
              <a:rPr lang="en-US" sz="1500" i="0" dirty="0"/>
              <a:t>Determines fire direction</a:t>
            </a:r>
          </a:p>
          <a:p>
            <a:pPr lvl="1">
              <a:spcBef>
                <a:spcPts val="0"/>
              </a:spcBef>
              <a:buFont typeface="Arial" panose="020B0604020202020204" pitchFamily="34" charset="0"/>
              <a:buChar char="•"/>
            </a:pPr>
            <a:r>
              <a:rPr lang="en-US" sz="1500" i="0" dirty="0"/>
              <a:t>Influences speed of fire</a:t>
            </a:r>
          </a:p>
          <a:p>
            <a:pPr lvl="1">
              <a:spcBef>
                <a:spcPts val="0"/>
              </a:spcBef>
              <a:buFont typeface="Arial" panose="020B0604020202020204" pitchFamily="34" charset="0"/>
              <a:buChar char="•"/>
            </a:pPr>
            <a:r>
              <a:rPr lang="en-US" sz="1500" i="0" dirty="0"/>
              <a:t>Increases moisture loss in fuels</a:t>
            </a:r>
          </a:p>
          <a:p>
            <a:pPr lvl="1">
              <a:spcBef>
                <a:spcPts val="0"/>
              </a:spcBef>
              <a:buFont typeface="Arial" panose="020B0604020202020204" pitchFamily="34" charset="0"/>
              <a:buChar char="•"/>
            </a:pPr>
            <a:r>
              <a:rPr lang="en-US" sz="1500" i="0" dirty="0"/>
              <a:t>Carries sparks and burning embers</a:t>
            </a:r>
          </a:p>
          <a:p>
            <a:pPr lvl="1">
              <a:spcBef>
                <a:spcPts val="0"/>
              </a:spcBef>
              <a:buFont typeface="Arial" panose="020B0604020202020204" pitchFamily="34" charset="0"/>
              <a:buChar char="•"/>
            </a:pPr>
            <a:r>
              <a:rPr lang="en-US" sz="1500" i="0" dirty="0"/>
              <a:t>Bends vegetation resulting in preheated fuels</a:t>
            </a:r>
          </a:p>
          <a:p>
            <a:pPr lvl="1">
              <a:spcBef>
                <a:spcPts val="0"/>
              </a:spcBef>
              <a:buFont typeface="Arial" panose="020B0604020202020204" pitchFamily="34" charset="0"/>
              <a:buChar char="•"/>
            </a:pPr>
            <a:r>
              <a:rPr lang="en-US" sz="1500" i="0" dirty="0"/>
              <a:t>Disperses smoke</a:t>
            </a:r>
          </a:p>
          <a:p>
            <a:pPr marL="0" indent="0">
              <a:buNone/>
            </a:pPr>
            <a:endParaRPr lang="en-US" sz="1100" i="1" dirty="0"/>
          </a:p>
          <a:p>
            <a:pPr marL="0" indent="0">
              <a:buNone/>
            </a:pPr>
            <a:r>
              <a:rPr lang="en-US" sz="1100" i="1" dirty="0"/>
              <a:t>Photo:  Prescribed burn in Lincoln County.  </a:t>
            </a:r>
            <a:endParaRPr lang="en-US" sz="1100" dirty="0"/>
          </a:p>
          <a:p>
            <a:pPr marL="0" indent="0">
              <a:buNone/>
            </a:pPr>
            <a:endParaRPr lang="en-US" sz="1100" i="1" dirty="0"/>
          </a:p>
          <a:p>
            <a:pPr marL="0" indent="0">
              <a:buNone/>
            </a:pPr>
            <a:endParaRPr lang="en-US" sz="1100" i="1" dirty="0"/>
          </a:p>
          <a:p>
            <a:pPr marL="0" indent="0">
              <a:buNone/>
            </a:pPr>
            <a:endParaRPr lang="en-US" sz="1100" i="1"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p:txBody>
      </p:sp>
      <p:sp>
        <p:nvSpPr>
          <p:cNvPr id="68" name="Rectangle 67">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774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3853D633-0EEE-4690-9FA8-B0658C588B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469" r="21751"/>
          <a:stretch/>
        </p:blipFill>
        <p:spPr>
          <a:xfrm>
            <a:off x="5709195" y="10"/>
            <a:ext cx="3434804" cy="6857990"/>
          </a:xfrm>
          <a:prstGeom prst="rect">
            <a:avLst/>
          </a:prstGeom>
        </p:spPr>
      </p:pic>
    </p:spTree>
    <p:extLst>
      <p:ext uri="{BB962C8B-B14F-4D97-AF65-F5344CB8AC3E}">
        <p14:creationId xmlns:p14="http://schemas.microsoft.com/office/powerpoint/2010/main" val="3207019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8193A-BD85-442B-9EE0-7D5AEBD1CD28}"/>
              </a:ext>
            </a:extLst>
          </p:cNvPr>
          <p:cNvSpPr>
            <a:spLocks noGrp="1"/>
          </p:cNvSpPr>
          <p:nvPr>
            <p:ph type="title"/>
          </p:nvPr>
        </p:nvSpPr>
        <p:spPr>
          <a:xfrm>
            <a:off x="533400" y="247650"/>
            <a:ext cx="4345106" cy="1047750"/>
          </a:xfrm>
        </p:spPr>
        <p:txBody>
          <a:bodyPr>
            <a:normAutofit/>
          </a:bodyPr>
          <a:lstStyle/>
          <a:p>
            <a:pPr algn="ctr"/>
            <a:r>
              <a:rPr lang="en-US" sz="3200" dirty="0"/>
              <a:t>Fire Behavior and Weather - Continued</a:t>
            </a:r>
          </a:p>
        </p:txBody>
      </p:sp>
      <p:sp>
        <p:nvSpPr>
          <p:cNvPr id="3" name="Content Placeholder 2">
            <a:extLst>
              <a:ext uri="{FF2B5EF4-FFF2-40B4-BE49-F238E27FC236}">
                <a16:creationId xmlns:a16="http://schemas.microsoft.com/office/drawing/2014/main" id="{87F9F42B-170B-4CA7-BAD8-87E3D636F2B3}"/>
              </a:ext>
            </a:extLst>
          </p:cNvPr>
          <p:cNvSpPr>
            <a:spLocks noGrp="1"/>
          </p:cNvSpPr>
          <p:nvPr>
            <p:ph idx="1"/>
          </p:nvPr>
        </p:nvSpPr>
        <p:spPr>
          <a:xfrm>
            <a:off x="588556" y="1371600"/>
            <a:ext cx="4593043" cy="5238750"/>
          </a:xfrm>
        </p:spPr>
        <p:txBody>
          <a:bodyPr>
            <a:normAutofit/>
          </a:bodyPr>
          <a:lstStyle/>
          <a:p>
            <a:pPr marL="0" indent="0">
              <a:buNone/>
            </a:pPr>
            <a:r>
              <a:rPr lang="en-US" sz="1400" b="1" u="sng" dirty="0"/>
              <a:t>Precipitation</a:t>
            </a:r>
            <a:r>
              <a:rPr lang="en-US" sz="1400" dirty="0"/>
              <a:t>:  Precipitation is condensed moisture in the form of rain, snow or fog.  Precipitation affects fuel moisture. </a:t>
            </a:r>
          </a:p>
          <a:p>
            <a:pPr marL="530352" lvl="1" indent="0">
              <a:buNone/>
            </a:pPr>
            <a:r>
              <a:rPr lang="en-US" sz="1400" dirty="0"/>
              <a:t>Light fuels quickly take in moisture from precipitation and quickly lose the moisture with high temperatures and/or low humidity.</a:t>
            </a:r>
          </a:p>
          <a:p>
            <a:pPr marL="530352" lvl="1" indent="0">
              <a:buNone/>
            </a:pPr>
            <a:r>
              <a:rPr lang="en-US" sz="1400" dirty="0"/>
              <a:t>Precipitation events early in the growing season can lead to green, growing vegetation which impacts fuel characteristics.</a:t>
            </a:r>
          </a:p>
          <a:p>
            <a:pPr marL="0" indent="0">
              <a:spcAft>
                <a:spcPts val="1200"/>
              </a:spcAft>
              <a:buNone/>
            </a:pPr>
            <a:r>
              <a:rPr lang="en-US" sz="1400" b="1" u="sng" dirty="0"/>
              <a:t>Atmospheric Stability</a:t>
            </a:r>
            <a:r>
              <a:rPr lang="en-US" sz="1400" dirty="0"/>
              <a:t>:  Stable atmosphere resists upward motion and limits in-drafts which cause unpredictable and extreme fire behavior.  Stable atmosphere is desirable when conducting a prescribed fire.  </a:t>
            </a:r>
          </a:p>
          <a:p>
            <a:pPr marL="0" indent="0">
              <a:spcAft>
                <a:spcPts val="1200"/>
              </a:spcAft>
              <a:buNone/>
            </a:pPr>
            <a:r>
              <a:rPr lang="en-US" sz="1400" dirty="0"/>
              <a:t>The Haines Index indicates the dryness and stability of the air on a scale of 2 – 6.  A Haines index of 5 or 6 will result in extreme fire behavior.</a:t>
            </a:r>
          </a:p>
          <a:p>
            <a:pPr marL="0" indent="0">
              <a:spcAft>
                <a:spcPts val="1200"/>
              </a:spcAft>
              <a:buNone/>
            </a:pPr>
            <a:endParaRPr lang="en-US" sz="800" dirty="0"/>
          </a:p>
          <a:p>
            <a:pPr marL="0" indent="0">
              <a:buNone/>
            </a:pPr>
            <a:r>
              <a:rPr lang="en-US" sz="1100" i="1" dirty="0"/>
              <a:t>Photo:  Prescribed burn in Lincoln County.  </a:t>
            </a:r>
            <a:endParaRPr lang="en-US" sz="1100" dirty="0"/>
          </a:p>
          <a:p>
            <a:pPr marL="0" indent="0">
              <a:buNone/>
            </a:pPr>
            <a:endParaRPr lang="en-US" sz="800" i="1" dirty="0"/>
          </a:p>
          <a:p>
            <a:pPr marL="0" indent="0">
              <a:buNone/>
            </a:pPr>
            <a:endParaRPr lang="en-US" sz="800" i="1" dirty="0"/>
          </a:p>
          <a:p>
            <a:pPr marL="0" indent="0">
              <a:buNone/>
            </a:pPr>
            <a:endParaRPr lang="en-US" sz="800" i="1" dirty="0"/>
          </a:p>
          <a:p>
            <a:pPr marL="0" indent="0">
              <a:buNone/>
            </a:pPr>
            <a:endParaRPr lang="en-US" sz="800" dirty="0"/>
          </a:p>
          <a:p>
            <a:pPr marL="0" indent="0">
              <a:buNone/>
            </a:pPr>
            <a:endParaRPr lang="en-US" sz="800" dirty="0"/>
          </a:p>
          <a:p>
            <a:pPr marL="0" indent="0">
              <a:buNone/>
            </a:pPr>
            <a:endParaRPr lang="en-US" sz="800" dirty="0"/>
          </a:p>
          <a:p>
            <a:pPr marL="0" indent="0">
              <a:buNone/>
            </a:pPr>
            <a:endParaRPr lang="en-US" sz="800" dirty="0"/>
          </a:p>
          <a:p>
            <a:pPr marL="0" indent="0">
              <a:buNone/>
            </a:pPr>
            <a:endParaRPr lang="en-US" sz="800" dirty="0"/>
          </a:p>
          <a:p>
            <a:pPr marL="0" indent="0">
              <a:buNone/>
            </a:pPr>
            <a:endParaRPr lang="en-US" sz="800" dirty="0"/>
          </a:p>
          <a:p>
            <a:pPr marL="0" indent="0">
              <a:buNone/>
            </a:pPr>
            <a:endParaRPr lang="en-US" sz="800" dirty="0"/>
          </a:p>
          <a:p>
            <a:pPr marL="0" indent="0">
              <a:buNone/>
            </a:pPr>
            <a:endParaRPr lang="en-US" sz="800" dirty="0"/>
          </a:p>
          <a:p>
            <a:pPr marL="0" indent="0">
              <a:buNone/>
            </a:pPr>
            <a:endParaRPr lang="en-US" sz="800" dirty="0"/>
          </a:p>
        </p:txBody>
      </p:sp>
      <p:sp>
        <p:nvSpPr>
          <p:cNvPr id="75" name="Rectangle 74">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774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3853D633-0EEE-4690-9FA8-B0658C588B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23" r="25374"/>
          <a:stretch/>
        </p:blipFill>
        <p:spPr>
          <a:xfrm>
            <a:off x="5709195" y="10"/>
            <a:ext cx="3434804" cy="6857990"/>
          </a:xfrm>
          <a:prstGeom prst="rect">
            <a:avLst/>
          </a:prstGeom>
        </p:spPr>
      </p:pic>
    </p:spTree>
    <p:extLst>
      <p:ext uri="{BB962C8B-B14F-4D97-AF65-F5344CB8AC3E}">
        <p14:creationId xmlns:p14="http://schemas.microsoft.com/office/powerpoint/2010/main" val="3239941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8193A-BD85-442B-9EE0-7D5AEBD1CD28}"/>
              </a:ext>
            </a:extLst>
          </p:cNvPr>
          <p:cNvSpPr>
            <a:spLocks noGrp="1"/>
          </p:cNvSpPr>
          <p:nvPr>
            <p:ph type="title"/>
          </p:nvPr>
        </p:nvSpPr>
        <p:spPr>
          <a:xfrm>
            <a:off x="1028700" y="685800"/>
            <a:ext cx="7200900" cy="990600"/>
          </a:xfrm>
        </p:spPr>
        <p:txBody>
          <a:bodyPr>
            <a:normAutofit/>
          </a:bodyPr>
          <a:lstStyle/>
          <a:p>
            <a:pPr algn="ctr"/>
            <a:r>
              <a:rPr lang="en-US" sz="3200" dirty="0"/>
              <a:t>Predicting the Intensity of a Prescribed Fire </a:t>
            </a:r>
          </a:p>
        </p:txBody>
      </p:sp>
      <p:sp>
        <p:nvSpPr>
          <p:cNvPr id="3" name="Content Placeholder 2">
            <a:extLst>
              <a:ext uri="{FF2B5EF4-FFF2-40B4-BE49-F238E27FC236}">
                <a16:creationId xmlns:a16="http://schemas.microsoft.com/office/drawing/2014/main" id="{87F9F42B-170B-4CA7-BAD8-87E3D636F2B3}"/>
              </a:ext>
            </a:extLst>
          </p:cNvPr>
          <p:cNvSpPr>
            <a:spLocks noGrp="1"/>
          </p:cNvSpPr>
          <p:nvPr>
            <p:ph sz="half" idx="1"/>
          </p:nvPr>
        </p:nvSpPr>
        <p:spPr>
          <a:xfrm>
            <a:off x="1028700" y="1905000"/>
            <a:ext cx="3716840" cy="3581401"/>
          </a:xfrm>
        </p:spPr>
        <p:txBody>
          <a:bodyPr>
            <a:normAutofit/>
          </a:bodyPr>
          <a:lstStyle/>
          <a:p>
            <a:pPr marL="0" indent="0">
              <a:buNone/>
            </a:pPr>
            <a:r>
              <a:rPr lang="en-US" sz="1600" dirty="0"/>
              <a:t>Fires will tend to be low intensity when:</a:t>
            </a:r>
          </a:p>
          <a:p>
            <a:pPr>
              <a:buFont typeface="Arial" panose="020B0604020202020204" pitchFamily="34" charset="0"/>
              <a:buChar char="•"/>
            </a:pPr>
            <a:r>
              <a:rPr lang="en-US" sz="1600" dirty="0"/>
              <a:t>Land has little slope.</a:t>
            </a:r>
          </a:p>
          <a:p>
            <a:pPr>
              <a:buFont typeface="Arial" panose="020B0604020202020204" pitchFamily="34" charset="0"/>
              <a:buChar char="•"/>
            </a:pPr>
            <a:r>
              <a:rPr lang="en-US" sz="1600" dirty="0"/>
              <a:t>Slopes have a North aspect.</a:t>
            </a:r>
          </a:p>
          <a:p>
            <a:pPr>
              <a:buFont typeface="Arial" panose="020B0604020202020204" pitchFamily="34" charset="0"/>
              <a:buChar char="•"/>
            </a:pPr>
            <a:r>
              <a:rPr lang="en-US" sz="1600" dirty="0"/>
              <a:t>Fuels are small.</a:t>
            </a:r>
          </a:p>
          <a:p>
            <a:pPr>
              <a:buFont typeface="Arial" panose="020B0604020202020204" pitchFamily="34" charset="0"/>
              <a:buChar char="•"/>
            </a:pPr>
            <a:r>
              <a:rPr lang="en-US" sz="1600" dirty="0"/>
              <a:t>Fuels are live.</a:t>
            </a:r>
          </a:p>
          <a:p>
            <a:pPr>
              <a:buFont typeface="Arial" panose="020B0604020202020204" pitchFamily="34" charset="0"/>
              <a:buChar char="•"/>
            </a:pPr>
            <a:r>
              <a:rPr lang="en-US" sz="1600" dirty="0"/>
              <a:t>Fuel loads are light.</a:t>
            </a:r>
          </a:p>
          <a:p>
            <a:pPr>
              <a:buFont typeface="Arial" panose="020B0604020202020204" pitchFamily="34" charset="0"/>
              <a:buChar char="•"/>
            </a:pPr>
            <a:r>
              <a:rPr lang="en-US" sz="1600" dirty="0"/>
              <a:t>Fuels are patchy.</a:t>
            </a:r>
          </a:p>
          <a:p>
            <a:pPr>
              <a:buFont typeface="Arial" panose="020B0604020202020204" pitchFamily="34" charset="0"/>
              <a:buChar char="•"/>
            </a:pPr>
            <a:r>
              <a:rPr lang="en-US" sz="1600" dirty="0"/>
              <a:t>Fuel moisture is high.</a:t>
            </a:r>
          </a:p>
          <a:p>
            <a:pPr marL="0" indent="0">
              <a:buNone/>
            </a:pPr>
            <a:endParaRPr lang="en-US" sz="1400" dirty="0"/>
          </a:p>
          <a:p>
            <a:pPr marL="0" indent="0">
              <a:buNone/>
            </a:pPr>
            <a:endParaRPr lang="en-US" sz="1400" dirty="0"/>
          </a:p>
          <a:p>
            <a:pPr marL="0" indent="0">
              <a:buNone/>
            </a:pPr>
            <a:endParaRPr lang="en-US" sz="1400" dirty="0"/>
          </a:p>
        </p:txBody>
      </p:sp>
      <p:sp>
        <p:nvSpPr>
          <p:cNvPr id="4" name="Content Placeholder 3">
            <a:extLst>
              <a:ext uri="{FF2B5EF4-FFF2-40B4-BE49-F238E27FC236}">
                <a16:creationId xmlns:a16="http://schemas.microsoft.com/office/drawing/2014/main" id="{F387FC8F-483E-4679-BB44-55ACD7048851}"/>
              </a:ext>
            </a:extLst>
          </p:cNvPr>
          <p:cNvSpPr>
            <a:spLocks noGrp="1"/>
          </p:cNvSpPr>
          <p:nvPr>
            <p:ph sz="half" idx="2"/>
          </p:nvPr>
        </p:nvSpPr>
        <p:spPr>
          <a:xfrm>
            <a:off x="4893760" y="1905000"/>
            <a:ext cx="3716840" cy="3581401"/>
          </a:xfrm>
        </p:spPr>
        <p:txBody>
          <a:bodyPr>
            <a:normAutofit/>
          </a:bodyPr>
          <a:lstStyle/>
          <a:p>
            <a:pPr marL="0" indent="0">
              <a:buNone/>
            </a:pPr>
            <a:r>
              <a:rPr lang="en-US" sz="1600" dirty="0"/>
              <a:t>Fires will tend to be high intensity when:</a:t>
            </a:r>
          </a:p>
          <a:p>
            <a:pPr>
              <a:buFont typeface="Arial" panose="020B0604020202020204" pitchFamily="34" charset="0"/>
              <a:buChar char="•"/>
            </a:pPr>
            <a:r>
              <a:rPr lang="en-US" sz="1600" dirty="0"/>
              <a:t>Land is steeply sloping.</a:t>
            </a:r>
          </a:p>
          <a:p>
            <a:pPr>
              <a:buFont typeface="Arial" panose="020B0604020202020204" pitchFamily="34" charset="0"/>
              <a:buChar char="•"/>
            </a:pPr>
            <a:r>
              <a:rPr lang="en-US" sz="1600" dirty="0"/>
              <a:t>Slopes have a South aspect.</a:t>
            </a:r>
          </a:p>
          <a:p>
            <a:pPr>
              <a:buFont typeface="Arial" panose="020B0604020202020204" pitchFamily="34" charset="0"/>
              <a:buChar char="•"/>
            </a:pPr>
            <a:r>
              <a:rPr lang="en-US" sz="1600" dirty="0"/>
              <a:t>Fuels are large.</a:t>
            </a:r>
          </a:p>
          <a:p>
            <a:pPr>
              <a:buFont typeface="Arial" panose="020B0604020202020204" pitchFamily="34" charset="0"/>
              <a:buChar char="•"/>
            </a:pPr>
            <a:r>
              <a:rPr lang="en-US" sz="1600" dirty="0"/>
              <a:t>Fuels are dead.</a:t>
            </a:r>
          </a:p>
          <a:p>
            <a:pPr>
              <a:buFont typeface="Arial" panose="020B0604020202020204" pitchFamily="34" charset="0"/>
              <a:buChar char="•"/>
            </a:pPr>
            <a:r>
              <a:rPr lang="en-US" sz="1600" dirty="0"/>
              <a:t>Fuel loads are heavy.</a:t>
            </a:r>
          </a:p>
          <a:p>
            <a:pPr>
              <a:buFont typeface="Arial" panose="020B0604020202020204" pitchFamily="34" charset="0"/>
              <a:buChar char="•"/>
            </a:pPr>
            <a:r>
              <a:rPr lang="en-US" sz="1600" dirty="0"/>
              <a:t>Fuels are continuous.</a:t>
            </a:r>
          </a:p>
          <a:p>
            <a:pPr>
              <a:buFont typeface="Arial" panose="020B0604020202020204" pitchFamily="34" charset="0"/>
              <a:buChar char="•"/>
            </a:pPr>
            <a:r>
              <a:rPr lang="en-US" sz="1600" dirty="0"/>
              <a:t>Fuel moisture is low</a:t>
            </a:r>
          </a:p>
        </p:txBody>
      </p:sp>
      <p:sp>
        <p:nvSpPr>
          <p:cNvPr id="6" name="TextBox 5">
            <a:extLst>
              <a:ext uri="{FF2B5EF4-FFF2-40B4-BE49-F238E27FC236}">
                <a16:creationId xmlns:a16="http://schemas.microsoft.com/office/drawing/2014/main" id="{6281AF55-EF59-4DE1-BFD9-05E25315E2F4}"/>
              </a:ext>
            </a:extLst>
          </p:cNvPr>
          <p:cNvSpPr txBox="1"/>
          <p:nvPr/>
        </p:nvSpPr>
        <p:spPr>
          <a:xfrm>
            <a:off x="1314450" y="5514976"/>
            <a:ext cx="6629400" cy="646331"/>
          </a:xfrm>
          <a:prstGeom prst="rect">
            <a:avLst/>
          </a:prstGeom>
          <a:noFill/>
        </p:spPr>
        <p:txBody>
          <a:bodyPr wrap="square" rtlCol="0">
            <a:spAutoFit/>
          </a:bodyPr>
          <a:lstStyle/>
          <a:p>
            <a:r>
              <a:rPr lang="en-US" i="1" dirty="0"/>
              <a:t>Actual fire behavior will vary depending upon different weather variables.</a:t>
            </a:r>
          </a:p>
        </p:txBody>
      </p:sp>
    </p:spTree>
    <p:extLst>
      <p:ext uri="{BB962C8B-B14F-4D97-AF65-F5344CB8AC3E}">
        <p14:creationId xmlns:p14="http://schemas.microsoft.com/office/powerpoint/2010/main" val="302854721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3645</TotalTime>
  <Words>2814</Words>
  <Application>Microsoft Office PowerPoint</Application>
  <PresentationFormat>On-screen Show (4:3)</PresentationFormat>
  <Paragraphs>209</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Courier New</vt:lpstr>
      <vt:lpstr>Franklin Gothic Book</vt:lpstr>
      <vt:lpstr>Wingdings</vt:lpstr>
      <vt:lpstr>Crop</vt:lpstr>
      <vt:lpstr>Lesson Eighteen:</vt:lpstr>
      <vt:lpstr>What is a Prescribed Burn?</vt:lpstr>
      <vt:lpstr>What is a Prescribed Burn Prescription and Plan?</vt:lpstr>
      <vt:lpstr>Fire Behavior</vt:lpstr>
      <vt:lpstr>Fire Behavior and Fuel</vt:lpstr>
      <vt:lpstr>Fire Behavior and Topography</vt:lpstr>
      <vt:lpstr>Fire Behavior and Weather</vt:lpstr>
      <vt:lpstr>Fire Behavior and Weather - Continued</vt:lpstr>
      <vt:lpstr>Predicting the Intensity of a Prescribed Fire </vt:lpstr>
      <vt:lpstr>Pre-burn Preparation - Firebreaks</vt:lpstr>
      <vt:lpstr>Equipment</vt:lpstr>
      <vt:lpstr>Burn Crew Activities</vt:lpstr>
      <vt:lpstr>Prescribed Fire Techniques</vt:lpstr>
      <vt:lpstr>Prescribed Fire Techniques</vt:lpstr>
      <vt:lpstr>Other Burn Plan Items</vt:lpstr>
      <vt:lpstr>Activities and Review</vt:lpstr>
      <vt:lpstr>End of Lesson Eighteen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Range Plants</dc:title>
  <dc:creator>welchp</dc:creator>
  <cp:lastModifiedBy>Erika Hill</cp:lastModifiedBy>
  <cp:revision>433</cp:revision>
  <cp:lastPrinted>2018-12-14T16:01:45Z</cp:lastPrinted>
  <dcterms:created xsi:type="dcterms:W3CDTF">2012-08-21T13:30:24Z</dcterms:created>
  <dcterms:modified xsi:type="dcterms:W3CDTF">2019-01-07T17:59:44Z</dcterms:modified>
</cp:coreProperties>
</file>