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2"/>
  </p:notesMasterIdLst>
  <p:sldIdLst>
    <p:sldId id="256" r:id="rId2"/>
    <p:sldId id="343" r:id="rId3"/>
    <p:sldId id="366" r:id="rId4"/>
    <p:sldId id="367" r:id="rId5"/>
    <p:sldId id="368" r:id="rId6"/>
    <p:sldId id="369" r:id="rId7"/>
    <p:sldId id="370" r:id="rId8"/>
    <p:sldId id="397" r:id="rId9"/>
    <p:sldId id="398" r:id="rId10"/>
    <p:sldId id="372" r:id="rId11"/>
    <p:sldId id="371" r:id="rId12"/>
    <p:sldId id="373" r:id="rId13"/>
    <p:sldId id="382" r:id="rId14"/>
    <p:sldId id="383" r:id="rId15"/>
    <p:sldId id="386" r:id="rId16"/>
    <p:sldId id="384" r:id="rId17"/>
    <p:sldId id="387" r:id="rId18"/>
    <p:sldId id="389" r:id="rId19"/>
    <p:sldId id="388" r:id="rId20"/>
    <p:sldId id="390" r:id="rId21"/>
    <p:sldId id="391" r:id="rId22"/>
    <p:sldId id="392" r:id="rId23"/>
    <p:sldId id="393" r:id="rId24"/>
    <p:sldId id="394" r:id="rId25"/>
    <p:sldId id="395" r:id="rId26"/>
    <p:sldId id="396" r:id="rId27"/>
    <p:sldId id="378" r:id="rId28"/>
    <p:sldId id="379" r:id="rId29"/>
    <p:sldId id="342" r:id="rId30"/>
    <p:sldId id="287" r:id="rId31"/>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99" autoAdjust="0"/>
  </p:normalViewPr>
  <p:slideViewPr>
    <p:cSldViewPr>
      <p:cViewPr varScale="1">
        <p:scale>
          <a:sx n="109" d="100"/>
          <a:sy n="109" d="100"/>
        </p:scale>
        <p:origin x="167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1699" cy="463408"/>
          </a:xfrm>
          <a:prstGeom prst="rect">
            <a:avLst/>
          </a:prstGeom>
        </p:spPr>
        <p:txBody>
          <a:bodyPr vert="horz" lIns="92478" tIns="46239" rIns="92478" bIns="46239" rtlCol="0"/>
          <a:lstStyle>
            <a:lvl1pPr algn="l">
              <a:defRPr sz="1200"/>
            </a:lvl1pPr>
          </a:lstStyle>
          <a:p>
            <a:endParaRPr lang="en-US" dirty="0"/>
          </a:p>
        </p:txBody>
      </p:sp>
      <p:sp>
        <p:nvSpPr>
          <p:cNvPr id="3" name="Date Placeholder 2"/>
          <p:cNvSpPr>
            <a:spLocks noGrp="1"/>
          </p:cNvSpPr>
          <p:nvPr>
            <p:ph type="dt" idx="1"/>
          </p:nvPr>
        </p:nvSpPr>
        <p:spPr>
          <a:xfrm>
            <a:off x="3936769" y="1"/>
            <a:ext cx="3011699" cy="463408"/>
          </a:xfrm>
          <a:prstGeom prst="rect">
            <a:avLst/>
          </a:prstGeom>
        </p:spPr>
        <p:txBody>
          <a:bodyPr vert="horz" lIns="92478" tIns="46239" rIns="92478" bIns="46239" rtlCol="0"/>
          <a:lstStyle>
            <a:lvl1pPr algn="r">
              <a:defRPr sz="1200"/>
            </a:lvl1pPr>
          </a:lstStyle>
          <a:p>
            <a:fld id="{49F616B0-28DF-42B2-9BA7-ECB7111817DB}" type="datetimeFigureOut">
              <a:rPr lang="en-US" smtClean="0"/>
              <a:t>1/7/2019</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78" tIns="46239" rIns="92478" bIns="46239" rtlCol="0" anchor="ctr"/>
          <a:lstStyle/>
          <a:p>
            <a:endParaRPr lang="en-US" dirty="0"/>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78" tIns="46239" rIns="92478" bIns="4623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670"/>
            <a:ext cx="3011699" cy="463407"/>
          </a:xfrm>
          <a:prstGeom prst="rect">
            <a:avLst/>
          </a:prstGeom>
        </p:spPr>
        <p:txBody>
          <a:bodyPr vert="horz" lIns="92478" tIns="46239" rIns="92478" bIns="4623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70"/>
            <a:ext cx="3011699" cy="463407"/>
          </a:xfrm>
          <a:prstGeom prst="rect">
            <a:avLst/>
          </a:prstGeom>
        </p:spPr>
        <p:txBody>
          <a:bodyPr vert="horz" lIns="92478" tIns="46239" rIns="92478" bIns="46239" rtlCol="0" anchor="b"/>
          <a:lstStyle>
            <a:lvl1pPr algn="r">
              <a:defRPr sz="1200"/>
            </a:lvl1pPr>
          </a:lstStyle>
          <a:p>
            <a:fld id="{A2A6FBE9-E91A-4338-A587-2F9867BEF4F4}" type="slidenum">
              <a:rPr lang="en-US" smtClean="0"/>
              <a:t>‹#›</a:t>
            </a:fld>
            <a:endParaRPr lang="en-US" dirty="0"/>
          </a:p>
        </p:txBody>
      </p:sp>
    </p:spTree>
    <p:extLst>
      <p:ext uri="{BB962C8B-B14F-4D97-AF65-F5344CB8AC3E}">
        <p14:creationId xmlns:p14="http://schemas.microsoft.com/office/powerpoint/2010/main" val="3984744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A6FBE9-E91A-4338-A587-2F9867BEF4F4}" type="slidenum">
              <a:rPr lang="en-US" smtClean="0"/>
              <a:t>1</a:t>
            </a:fld>
            <a:endParaRPr lang="en-US" dirty="0"/>
          </a:p>
        </p:txBody>
      </p:sp>
    </p:spTree>
    <p:extLst>
      <p:ext uri="{BB962C8B-B14F-4D97-AF65-F5344CB8AC3E}">
        <p14:creationId xmlns:p14="http://schemas.microsoft.com/office/powerpoint/2010/main" val="517751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A6FBE9-E91A-4338-A587-2F9867BEF4F4}" type="slidenum">
              <a:rPr lang="en-US" smtClean="0"/>
              <a:t>27</a:t>
            </a:fld>
            <a:endParaRPr lang="en-US" dirty="0"/>
          </a:p>
        </p:txBody>
      </p:sp>
    </p:spTree>
    <p:extLst>
      <p:ext uri="{BB962C8B-B14F-4D97-AF65-F5344CB8AC3E}">
        <p14:creationId xmlns:p14="http://schemas.microsoft.com/office/powerpoint/2010/main" val="2186669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29">
              <a:defRPr/>
            </a:pPr>
            <a:fld id="{A2A6FBE9-E91A-4338-A587-2F9867BEF4F4}" type="slidenum">
              <a:rPr lang="en-US">
                <a:solidFill>
                  <a:prstClr val="black"/>
                </a:solidFill>
                <a:latin typeface="Calibri" panose="020F0502020204030204"/>
              </a:rPr>
              <a:pPr defTabSz="457129">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00259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A691D76-2939-4F64-A1F5-AF33BC1AF1FC}" type="datetimeFigureOut">
              <a:rPr lang="en-US" smtClean="0"/>
              <a:t>1/7/2019</a:t>
            </a:fld>
            <a:endParaRPr lang="en-US" dirty="0"/>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8DA30149-AA8E-4637-A9A3-B2CF2735D38F}" type="slidenum">
              <a:rPr lang="en-US" smtClean="0"/>
              <a:t>‹#›</a:t>
            </a:fld>
            <a:endParaRPr lang="en-US" dirty="0"/>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627119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634852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3495534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1385899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CA691D76-2939-4F64-A1F5-AF33BC1AF1FC}" type="datetimeFigureOut">
              <a:rPr lang="en-US" smtClean="0"/>
              <a:t>1/7/2019</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8DA30149-AA8E-4637-A9A3-B2CF2735D38F}" type="slidenum">
              <a:rPr lang="en-US" smtClean="0"/>
              <a:t>‹#›</a:t>
            </a:fld>
            <a:endParaRPr lang="en-US" dirty="0"/>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45113848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677326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1337957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4048534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419873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A691D76-2939-4F64-A1F5-AF33BC1AF1FC}" type="datetimeFigureOut">
              <a:rPr lang="en-US" smtClean="0"/>
              <a:t>1/7/2019</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8DA30149-AA8E-4637-A9A3-B2CF2735D38F}" type="slidenum">
              <a:rPr lang="en-US" smtClean="0"/>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00350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A691D76-2939-4F64-A1F5-AF33BC1AF1FC}" type="datetimeFigureOut">
              <a:rPr lang="en-US" smtClean="0"/>
              <a:t>1/7/2019</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8DA30149-AA8E-4637-A9A3-B2CF2735D38F}" type="slidenum">
              <a:rPr lang="en-US" smtClean="0"/>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89932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CA691D76-2939-4F64-A1F5-AF33BC1AF1FC}" type="datetimeFigureOut">
              <a:rPr lang="en-US" smtClean="0"/>
              <a:t>1/7/2019</a:t>
            </a:fld>
            <a:endParaRPr lang="en-US" dirty="0"/>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8DA30149-AA8E-4637-A9A3-B2CF2735D38F}" type="slidenum">
              <a:rPr lang="en-US" smtClean="0"/>
              <a:t>‹#›</a:t>
            </a:fld>
            <a:endParaRPr lang="en-US" dirty="0"/>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67774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openclipart.org/detail/171518/grasseating-cow"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openclipart.org/detail/171518/grasseating-cow"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openclipart.org/detail/171518/grasseating-cow"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hyperlink" Target="https://openclipart.org/detail/171518/grasseating-cow" TargetMode="External"/><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openclipart.org/detail/171518/grasseating-cow" TargetMode="Externa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openclipart.org/detail/171518/grasseating-cow" TargetMode="Externa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openclipart.org/detail/171518/grasseating-cow" TargetMode="Externa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openclipart.org/detail/171518/grasseating-cow" TargetMode="Externa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https://openclipart.org/detail/171518/grasseating-cow" TargetMode="Externa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hyperlink" Target="https://prairienebraska.files.wordpress.com/2011/05/patch-burning-for-biodiversity.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www.pngall.com/fire-png#respond" TargetMode="Externa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www.pngall.com/fire-png#respond" TargetMode="Externa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rought.unl.edu/ranchplan/BeforeDrought/GrazingStrategy/RotationGrazing.aspx" TargetMode="External"/><Relationship Id="rId2" Type="http://schemas.openxmlformats.org/officeDocument/2006/relationships/hyperlink" Target="http://fireecology.okstate.edu/patch-burning/what-is-patch-burning" TargetMode="External"/><Relationship Id="rId1" Type="http://schemas.openxmlformats.org/officeDocument/2006/relationships/slideLayout" Target="../slideLayouts/slideLayout5.xml"/><Relationship Id="rId4" Type="http://schemas.openxmlformats.org/officeDocument/2006/relationships/hyperlink" Target="https://drought.unl.edu/ranchplan/DroughtBasics.asp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543800" cy="1453920"/>
          </a:xfrm>
        </p:spPr>
        <p:txBody>
          <a:bodyPr/>
          <a:lstStyle/>
          <a:p>
            <a:r>
              <a:rPr lang="en-US" dirty="0"/>
              <a:t>Lesson nineteen:</a:t>
            </a:r>
          </a:p>
        </p:txBody>
      </p:sp>
      <p:sp>
        <p:nvSpPr>
          <p:cNvPr id="3" name="Subtitle 2"/>
          <p:cNvSpPr>
            <a:spLocks noGrp="1"/>
          </p:cNvSpPr>
          <p:nvPr>
            <p:ph type="subTitle" idx="1"/>
          </p:nvPr>
        </p:nvSpPr>
        <p:spPr>
          <a:xfrm>
            <a:off x="1905000" y="3200400"/>
            <a:ext cx="5123755" cy="1765917"/>
          </a:xfrm>
        </p:spPr>
        <p:txBody>
          <a:bodyPr>
            <a:noAutofit/>
          </a:bodyPr>
          <a:lstStyle/>
          <a:p>
            <a:r>
              <a:rPr lang="en-US" sz="4800" b="1" dirty="0"/>
              <a:t>Prescribed Grazing</a:t>
            </a:r>
            <a:endParaRPr lang="en-US" sz="4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field of grass&#10;&#10;Description generated with very high confidence">
            <a:extLst>
              <a:ext uri="{FF2B5EF4-FFF2-40B4-BE49-F238E27FC236}">
                <a16:creationId xmlns:a16="http://schemas.microsoft.com/office/drawing/2014/main" id="{07651240-F591-497B-AEF6-6DDF93F3CF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60" r="8861"/>
          <a:stretch/>
        </p:blipFill>
        <p:spPr>
          <a:xfrm>
            <a:off x="20" y="10"/>
            <a:ext cx="9141468" cy="6857990"/>
          </a:xfrm>
          <a:prstGeom prst="rect">
            <a:avLst/>
          </a:prstGeom>
        </p:spPr>
      </p:pic>
      <p:sp>
        <p:nvSpPr>
          <p:cNvPr id="29" name="Rectangle 28">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1028700" y="386059"/>
            <a:ext cx="7200900" cy="909341"/>
          </a:xfrm>
        </p:spPr>
        <p:txBody>
          <a:bodyPr>
            <a:normAutofit fontScale="90000"/>
          </a:bodyPr>
          <a:lstStyle/>
          <a:p>
            <a:r>
              <a:rPr lang="en-US" sz="3200" dirty="0"/>
              <a:t>Prescribed Grazing Plan: Grazing Schedule or Grazing System</a:t>
            </a:r>
          </a:p>
        </p:txBody>
      </p:sp>
      <p:sp>
        <p:nvSpPr>
          <p:cNvPr id="31" name="Rectangle 30">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1028700" y="1295400"/>
            <a:ext cx="7200900" cy="4572000"/>
          </a:xfrm>
        </p:spPr>
        <p:txBody>
          <a:bodyPr>
            <a:normAutofit/>
          </a:bodyPr>
          <a:lstStyle/>
          <a:p>
            <a:pPr marL="0" indent="0">
              <a:buNone/>
            </a:pPr>
            <a:r>
              <a:rPr lang="en-US" sz="1400" dirty="0"/>
              <a:t>The grazing schedule is sometimes called a grazing system.  The grazing schedule identifies how many pastures are in the grazing system, when each pasture will be grazed and/or browsed, when the pasture will be deferred and/or rested and when any other management activities will occur.</a:t>
            </a:r>
          </a:p>
          <a:p>
            <a:pPr marL="0" indent="0">
              <a:spcAft>
                <a:spcPts val="1200"/>
              </a:spcAft>
              <a:buNone/>
            </a:pPr>
            <a:r>
              <a:rPr lang="en-US" sz="1400" dirty="0"/>
              <a:t>A good grazing system will:</a:t>
            </a:r>
          </a:p>
          <a:p>
            <a:pPr lvl="1">
              <a:buFont typeface="Wingdings" panose="05000000000000000000" pitchFamily="2" charset="2"/>
              <a:buChar char="ü"/>
            </a:pPr>
            <a:r>
              <a:rPr lang="en-US" sz="1400" i="0" dirty="0"/>
              <a:t>Take into account plant physiology and life history</a:t>
            </a:r>
          </a:p>
          <a:p>
            <a:pPr lvl="1">
              <a:buFont typeface="Wingdings" panose="05000000000000000000" pitchFamily="2" charset="2"/>
              <a:buChar char="ü"/>
            </a:pPr>
            <a:r>
              <a:rPr lang="en-US" sz="1400" i="0" dirty="0"/>
              <a:t>Be suited to the kinds of plants present in the grazing unit</a:t>
            </a:r>
          </a:p>
          <a:p>
            <a:pPr lvl="1">
              <a:buFont typeface="Wingdings" panose="05000000000000000000" pitchFamily="2" charset="2"/>
              <a:buChar char="ü"/>
            </a:pPr>
            <a:r>
              <a:rPr lang="en-US" sz="1400" i="0" dirty="0"/>
              <a:t>Be adapted to ecological site and soil conditions</a:t>
            </a:r>
          </a:p>
          <a:p>
            <a:pPr lvl="1">
              <a:buFont typeface="Wingdings" panose="05000000000000000000" pitchFamily="2" charset="2"/>
              <a:buChar char="ü"/>
            </a:pPr>
            <a:r>
              <a:rPr lang="en-US" sz="1400" i="0" dirty="0"/>
              <a:t>Will improve the health, vigor and production of the favored plants</a:t>
            </a:r>
          </a:p>
          <a:p>
            <a:pPr lvl="1">
              <a:buFont typeface="Wingdings" panose="05000000000000000000" pitchFamily="2" charset="2"/>
              <a:buChar char="ü"/>
            </a:pPr>
            <a:r>
              <a:rPr lang="en-US" sz="1400" i="0" dirty="0"/>
              <a:t>Will not be detrimental to animal gains</a:t>
            </a:r>
          </a:p>
          <a:p>
            <a:pPr lvl="1">
              <a:buFont typeface="Wingdings" panose="05000000000000000000" pitchFamily="2" charset="2"/>
              <a:buChar char="ü"/>
            </a:pPr>
            <a:r>
              <a:rPr lang="en-US" sz="1400" i="0" dirty="0"/>
              <a:t>Will be practical to implement in the ranching operation</a:t>
            </a:r>
          </a:p>
          <a:p>
            <a:pPr lvl="1">
              <a:buFont typeface="Wingdings" panose="05000000000000000000" pitchFamily="2" charset="2"/>
              <a:buChar char="ü"/>
            </a:pPr>
            <a:r>
              <a:rPr lang="en-US" sz="1400" i="0" dirty="0"/>
              <a:t>Will be adaptive or modified throughout the grazing season based on current weather conditions and plant growth.</a:t>
            </a:r>
          </a:p>
          <a:p>
            <a:pPr marL="914400" lvl="2">
              <a:buFont typeface="Wingdings" panose="05000000000000000000" pitchFamily="2" charset="2"/>
              <a:buChar char="ü"/>
            </a:pPr>
            <a:r>
              <a:rPr lang="en-US" sz="1400" i="0" dirty="0"/>
              <a:t>The actual amount of time in each pasture is not based on the calendar or estimated number of days.  Moves are based on plant growth, re-growth and current conditions.</a:t>
            </a:r>
          </a:p>
        </p:txBody>
      </p:sp>
    </p:spTree>
    <p:extLst>
      <p:ext uri="{BB962C8B-B14F-4D97-AF65-F5344CB8AC3E}">
        <p14:creationId xmlns:p14="http://schemas.microsoft.com/office/powerpoint/2010/main" val="1298061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596320" y="380147"/>
            <a:ext cx="8166680" cy="534254"/>
          </a:xfrm>
        </p:spPr>
        <p:txBody>
          <a:bodyPr>
            <a:normAutofit/>
          </a:bodyPr>
          <a:lstStyle/>
          <a:p>
            <a:pPr algn="ctr"/>
            <a:r>
              <a:rPr lang="en-US" sz="3200" dirty="0"/>
              <a:t>Prescribed Grazing Plan: Time per Pasture</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282452" y="990600"/>
            <a:ext cx="8709148" cy="5499528"/>
          </a:xfrm>
        </p:spPr>
        <p:txBody>
          <a:bodyPr>
            <a:normAutofit/>
          </a:bodyPr>
          <a:lstStyle/>
          <a:p>
            <a:pPr marL="0" indent="0">
              <a:buNone/>
            </a:pPr>
            <a:r>
              <a:rPr lang="en-US" sz="1500" dirty="0"/>
              <a:t>An important part of a grazing system is estimating the amount of forage in each pasture and the number of days that each pasture can support the livestock herd.  </a:t>
            </a:r>
          </a:p>
          <a:p>
            <a:pPr marL="0" indent="0">
              <a:buNone/>
            </a:pPr>
            <a:r>
              <a:rPr lang="en-US" sz="1500" dirty="0"/>
              <a:t>For example:  </a:t>
            </a:r>
          </a:p>
          <a:p>
            <a:pPr marL="0" indent="0">
              <a:spcAft>
                <a:spcPts val="1200"/>
              </a:spcAft>
              <a:buNone/>
            </a:pPr>
            <a:r>
              <a:rPr lang="en-US" sz="1500" dirty="0"/>
              <a:t>The forage inventory in AUMs for the example grazing unit in slide 7 is </a:t>
            </a:r>
            <a:r>
              <a:rPr lang="en-US" sz="1500" b="1" i="1" dirty="0"/>
              <a:t>361 AUMs</a:t>
            </a:r>
            <a:r>
              <a:rPr lang="en-US" sz="1500" dirty="0"/>
              <a:t>.  The number of days per pasture can be determined by calculating the percentage of AUMs of forage available in each pasture and converting that to number of days per pasture.  If the grazing season is May 1 – October 31 (6 months or </a:t>
            </a:r>
            <a:r>
              <a:rPr lang="en-US" sz="1500" b="1" i="1" dirty="0"/>
              <a:t>180 days</a:t>
            </a:r>
            <a:r>
              <a:rPr lang="en-US" sz="1500" dirty="0"/>
              <a:t>) the number of days per pasture can be calculated in the following way:</a:t>
            </a:r>
          </a:p>
          <a:p>
            <a:pPr marL="0" indent="0">
              <a:spcBef>
                <a:spcPts val="0"/>
              </a:spcBef>
              <a:buNone/>
            </a:pPr>
            <a:r>
              <a:rPr lang="en-US" sz="1500" i="1" dirty="0"/>
              <a:t>								# Days per pasture </a:t>
            </a:r>
          </a:p>
          <a:p>
            <a:pPr marL="0" indent="0">
              <a:spcBef>
                <a:spcPts val="0"/>
              </a:spcBef>
              <a:buNone/>
            </a:pPr>
            <a:r>
              <a:rPr lang="en-US" sz="1500" i="1" u="sng" dirty="0"/>
              <a:t>Pasture #1	 AUM/pasture 	% of total forage			(estimated &amp; rounded)</a:t>
            </a:r>
          </a:p>
          <a:p>
            <a:pPr marL="0" indent="0">
              <a:buNone/>
            </a:pPr>
            <a:r>
              <a:rPr lang="en-US" sz="1500" i="1" dirty="0"/>
              <a:t>R1		77		(77/361)*100 = 21%		180*(21/100)=38 days </a:t>
            </a:r>
          </a:p>
          <a:p>
            <a:pPr marL="0" indent="0">
              <a:buNone/>
            </a:pPr>
            <a:r>
              <a:rPr lang="en-US" sz="1500" i="1" dirty="0"/>
              <a:t>R2		104		(104/361)*100=29%		180*(29/100)=52 days</a:t>
            </a:r>
          </a:p>
          <a:p>
            <a:pPr marL="0" indent="0">
              <a:buNone/>
            </a:pPr>
            <a:r>
              <a:rPr lang="en-US" sz="1500" i="1" dirty="0"/>
              <a:t>R3		111		(111/361)*100=31%		180*(31/100)=56 days</a:t>
            </a:r>
          </a:p>
          <a:p>
            <a:pPr marL="0" indent="0">
              <a:buNone/>
            </a:pPr>
            <a:r>
              <a:rPr lang="en-US" sz="1500" i="1" dirty="0"/>
              <a:t>R4		69		(69/361)*100=19%		180*(19/100)=34 days</a:t>
            </a:r>
          </a:p>
          <a:p>
            <a:pPr marL="0" indent="0">
              <a:buNone/>
            </a:pPr>
            <a:endParaRPr lang="en-US" sz="1500" i="1" dirty="0"/>
          </a:p>
          <a:p>
            <a:pPr marL="0" indent="0">
              <a:buNone/>
            </a:pPr>
            <a:r>
              <a:rPr lang="en-US" sz="1500" dirty="0"/>
              <a:t>The number of days per pasture are estimates for planning purposes.  Moves should be based on the actual growing conditions. </a:t>
            </a:r>
          </a:p>
          <a:p>
            <a:pPr marL="0" indent="0">
              <a:buNone/>
            </a:pPr>
            <a:endParaRPr lang="en-US" sz="1500" i="1" dirty="0"/>
          </a:p>
          <a:p>
            <a:pPr marL="0" indent="0">
              <a:buNone/>
            </a:pPr>
            <a:endParaRPr lang="en-US" sz="1500" i="1" dirty="0"/>
          </a:p>
        </p:txBody>
      </p:sp>
    </p:spTree>
    <p:extLst>
      <p:ext uri="{BB962C8B-B14F-4D97-AF65-F5344CB8AC3E}">
        <p14:creationId xmlns:p14="http://schemas.microsoft.com/office/powerpoint/2010/main" val="1638318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93338" y="139023"/>
            <a:ext cx="8166680" cy="737456"/>
          </a:xfrm>
        </p:spPr>
        <p:txBody>
          <a:bodyPr>
            <a:noAutofit/>
          </a:bodyPr>
          <a:lstStyle/>
          <a:p>
            <a:pPr algn="ctr"/>
            <a:r>
              <a:rPr lang="en-US" sz="3200" dirty="0"/>
              <a:t>Prescribed Grazing Plan: Grazing Schedule or Grazing System – Example Ranch</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282452" y="1371600"/>
            <a:ext cx="2994148" cy="5118528"/>
          </a:xfrm>
        </p:spPr>
        <p:txBody>
          <a:bodyPr>
            <a:normAutofit fontScale="92500" lnSpcReduction="10000"/>
          </a:bodyPr>
          <a:lstStyle/>
          <a:p>
            <a:pPr marL="0" indent="0">
              <a:buNone/>
            </a:pPr>
            <a:r>
              <a:rPr lang="en-US" sz="1600" dirty="0"/>
              <a:t>This is a map of an example ranch.  The ranch includes 4990 acres of rangeland, 45 acres of cropland and 47 acres of headquarters and lots.</a:t>
            </a:r>
          </a:p>
          <a:p>
            <a:pPr marL="0" indent="0">
              <a:buNone/>
            </a:pPr>
            <a:r>
              <a:rPr lang="en-US" sz="1600" dirty="0"/>
              <a:t>A stream flows through the property and the ecological site along the stream is wetland.  The other ecological sites on the property are Shallow, Sandy, and Sands.</a:t>
            </a:r>
          </a:p>
          <a:p>
            <a:pPr marL="0" indent="0">
              <a:buNone/>
            </a:pPr>
            <a:r>
              <a:rPr lang="en-US" sz="1600" dirty="0"/>
              <a:t>The stream is currently the only water source and the riparian area has been severely overgrazed.</a:t>
            </a:r>
          </a:p>
          <a:p>
            <a:pPr marL="0" indent="0">
              <a:buNone/>
            </a:pPr>
            <a:r>
              <a:rPr lang="en-US" sz="1600" dirty="0"/>
              <a:t>Grazing distribution is very uneven.  The areas with less steep topography and along the stream are areas where the livestock concentrate.</a:t>
            </a:r>
          </a:p>
          <a:p>
            <a:pPr marL="0" indent="0">
              <a:buNone/>
            </a:pPr>
            <a:r>
              <a:rPr lang="en-US" sz="1600" dirty="0"/>
              <a:t>Let’s look at some types of grazing systems that could be implemented on the ranch</a:t>
            </a:r>
          </a:p>
        </p:txBody>
      </p:sp>
      <p:pic>
        <p:nvPicPr>
          <p:cNvPr id="5" name="Picture 4" descr="A close up of a map&#10;&#10;Description generated with high confidence">
            <a:extLst>
              <a:ext uri="{FF2B5EF4-FFF2-40B4-BE49-F238E27FC236}">
                <a16:creationId xmlns:a16="http://schemas.microsoft.com/office/drawing/2014/main" id="{F2D8E0EC-4ED9-49BC-B84E-2CFF699A738D}"/>
              </a:ext>
            </a:extLst>
          </p:cNvPr>
          <p:cNvPicPr>
            <a:picLocks noChangeAspect="1"/>
          </p:cNvPicPr>
          <p:nvPr/>
        </p:nvPicPr>
        <p:blipFill rotWithShape="1">
          <a:blip r:embed="rId2">
            <a:extLst>
              <a:ext uri="{28A0092B-C50C-407E-A947-70E740481C1C}">
                <a14:useLocalDpi xmlns:a14="http://schemas.microsoft.com/office/drawing/2010/main" val="0"/>
              </a:ext>
            </a:extLst>
          </a:blip>
          <a:srcRect l="22500" r="21667"/>
          <a:stretch/>
        </p:blipFill>
        <p:spPr>
          <a:xfrm>
            <a:off x="3412155" y="1148318"/>
            <a:ext cx="5524756" cy="5428512"/>
          </a:xfrm>
          <a:prstGeom prst="rect">
            <a:avLst/>
          </a:prstGeom>
        </p:spPr>
      </p:pic>
    </p:spTree>
    <p:extLst>
      <p:ext uri="{BB962C8B-B14F-4D97-AF65-F5344CB8AC3E}">
        <p14:creationId xmlns:p14="http://schemas.microsoft.com/office/powerpoint/2010/main" val="1051726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93338" y="139023"/>
            <a:ext cx="8166680" cy="737456"/>
          </a:xfrm>
        </p:spPr>
        <p:txBody>
          <a:bodyPr>
            <a:noAutofit/>
          </a:bodyPr>
          <a:lstStyle/>
          <a:p>
            <a:pPr algn="ctr"/>
            <a:r>
              <a:rPr lang="en-US" sz="3200" dirty="0"/>
              <a:t>Prescribed Grazing Plan: Continuous Grazing</a:t>
            </a:r>
          </a:p>
        </p:txBody>
      </p:sp>
      <p:pic>
        <p:nvPicPr>
          <p:cNvPr id="5" name="Picture 4" descr="A close up of a map&#10;&#10;Description generated with high confidence">
            <a:extLst>
              <a:ext uri="{FF2B5EF4-FFF2-40B4-BE49-F238E27FC236}">
                <a16:creationId xmlns:a16="http://schemas.microsoft.com/office/drawing/2014/main" id="{F2D8E0EC-4ED9-49BC-B84E-2CFF699A738D}"/>
              </a:ext>
            </a:extLst>
          </p:cNvPr>
          <p:cNvPicPr>
            <a:picLocks noChangeAspect="1"/>
          </p:cNvPicPr>
          <p:nvPr/>
        </p:nvPicPr>
        <p:blipFill rotWithShape="1">
          <a:blip r:embed="rId2">
            <a:extLst>
              <a:ext uri="{28A0092B-C50C-407E-A947-70E740481C1C}">
                <a14:useLocalDpi xmlns:a14="http://schemas.microsoft.com/office/drawing/2010/main" val="0"/>
              </a:ext>
            </a:extLst>
          </a:blip>
          <a:srcRect l="24382" r="24023"/>
          <a:stretch/>
        </p:blipFill>
        <p:spPr>
          <a:xfrm>
            <a:off x="4465766" y="1295400"/>
            <a:ext cx="4596351" cy="4887247"/>
          </a:xfrm>
          <a:prstGeom prst="rect">
            <a:avLst/>
          </a:prstGeom>
        </p:spPr>
      </p:pic>
      <p:pic>
        <p:nvPicPr>
          <p:cNvPr id="6" name="Picture 5" descr="A picture containing transport&#10;&#10;Description generated with high confidence">
            <a:extLst>
              <a:ext uri="{FF2B5EF4-FFF2-40B4-BE49-F238E27FC236}">
                <a16:creationId xmlns:a16="http://schemas.microsoft.com/office/drawing/2014/main" id="{991FF788-7D75-4580-97CC-5B37C06EFEE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68757" y="2443062"/>
            <a:ext cx="609600" cy="469646"/>
          </a:xfrm>
          <a:prstGeom prst="rect">
            <a:avLst/>
          </a:prstGeom>
        </p:spPr>
      </p:pic>
      <p:pic>
        <p:nvPicPr>
          <p:cNvPr id="7" name="Picture 6">
            <a:extLst>
              <a:ext uri="{FF2B5EF4-FFF2-40B4-BE49-F238E27FC236}">
                <a16:creationId xmlns:a16="http://schemas.microsoft.com/office/drawing/2014/main" id="{03A59E70-3C7F-4EEE-A088-BD3785558B98}"/>
              </a:ext>
            </a:extLst>
          </p:cNvPr>
          <p:cNvPicPr>
            <a:picLocks noChangeAspect="1"/>
          </p:cNvPicPr>
          <p:nvPr/>
        </p:nvPicPr>
        <p:blipFill>
          <a:blip r:embed="rId5"/>
          <a:stretch>
            <a:fillRect/>
          </a:stretch>
        </p:blipFill>
        <p:spPr>
          <a:xfrm>
            <a:off x="7201958" y="3217614"/>
            <a:ext cx="583215" cy="452644"/>
          </a:xfrm>
          <a:prstGeom prst="rect">
            <a:avLst/>
          </a:prstGeom>
        </p:spPr>
      </p:pic>
      <p:pic>
        <p:nvPicPr>
          <p:cNvPr id="8" name="Picture 7">
            <a:extLst>
              <a:ext uri="{FF2B5EF4-FFF2-40B4-BE49-F238E27FC236}">
                <a16:creationId xmlns:a16="http://schemas.microsoft.com/office/drawing/2014/main" id="{099E5154-33C0-4457-AE91-8C07C443F9DF}"/>
              </a:ext>
            </a:extLst>
          </p:cNvPr>
          <p:cNvPicPr>
            <a:picLocks noChangeAspect="1"/>
          </p:cNvPicPr>
          <p:nvPr/>
        </p:nvPicPr>
        <p:blipFill>
          <a:blip r:embed="rId5"/>
          <a:stretch>
            <a:fillRect/>
          </a:stretch>
        </p:blipFill>
        <p:spPr>
          <a:xfrm>
            <a:off x="6122433" y="4013009"/>
            <a:ext cx="583216" cy="452645"/>
          </a:xfrm>
          <a:prstGeom prst="rect">
            <a:avLst/>
          </a:prstGeom>
        </p:spPr>
      </p:pic>
      <p:pic>
        <p:nvPicPr>
          <p:cNvPr id="9" name="Picture 8">
            <a:extLst>
              <a:ext uri="{FF2B5EF4-FFF2-40B4-BE49-F238E27FC236}">
                <a16:creationId xmlns:a16="http://schemas.microsoft.com/office/drawing/2014/main" id="{B1CF7069-F377-40E0-ABF5-520B744F2705}"/>
              </a:ext>
            </a:extLst>
          </p:cNvPr>
          <p:cNvPicPr>
            <a:picLocks noChangeAspect="1"/>
          </p:cNvPicPr>
          <p:nvPr/>
        </p:nvPicPr>
        <p:blipFill>
          <a:blip r:embed="rId5"/>
          <a:stretch>
            <a:fillRect/>
          </a:stretch>
        </p:blipFill>
        <p:spPr>
          <a:xfrm>
            <a:off x="5456516" y="1890977"/>
            <a:ext cx="555774" cy="431347"/>
          </a:xfrm>
          <a:prstGeom prst="rect">
            <a:avLst/>
          </a:prstGeom>
        </p:spPr>
      </p:pic>
      <p:pic>
        <p:nvPicPr>
          <p:cNvPr id="10" name="Picture 9">
            <a:extLst>
              <a:ext uri="{FF2B5EF4-FFF2-40B4-BE49-F238E27FC236}">
                <a16:creationId xmlns:a16="http://schemas.microsoft.com/office/drawing/2014/main" id="{273DCF9A-5126-4396-92A3-1477AF2A5965}"/>
              </a:ext>
            </a:extLst>
          </p:cNvPr>
          <p:cNvPicPr>
            <a:picLocks noChangeAspect="1"/>
          </p:cNvPicPr>
          <p:nvPr/>
        </p:nvPicPr>
        <p:blipFill>
          <a:blip r:embed="rId5"/>
          <a:stretch>
            <a:fillRect/>
          </a:stretch>
        </p:blipFill>
        <p:spPr>
          <a:xfrm>
            <a:off x="8131843" y="3994290"/>
            <a:ext cx="631456" cy="490085"/>
          </a:xfrm>
          <a:prstGeom prst="rect">
            <a:avLst/>
          </a:prstGeom>
        </p:spPr>
      </p:pic>
      <p:pic>
        <p:nvPicPr>
          <p:cNvPr id="11" name="Picture 10">
            <a:extLst>
              <a:ext uri="{FF2B5EF4-FFF2-40B4-BE49-F238E27FC236}">
                <a16:creationId xmlns:a16="http://schemas.microsoft.com/office/drawing/2014/main" id="{D689D52A-C658-461F-9296-F02A20FC5BAD}"/>
              </a:ext>
            </a:extLst>
          </p:cNvPr>
          <p:cNvPicPr>
            <a:picLocks noChangeAspect="1"/>
          </p:cNvPicPr>
          <p:nvPr/>
        </p:nvPicPr>
        <p:blipFill>
          <a:blip r:embed="rId5"/>
          <a:stretch>
            <a:fillRect/>
          </a:stretch>
        </p:blipFill>
        <p:spPr>
          <a:xfrm>
            <a:off x="6067992" y="5048019"/>
            <a:ext cx="555774" cy="431347"/>
          </a:xfrm>
          <a:prstGeom prst="rect">
            <a:avLst/>
          </a:prstGeom>
        </p:spPr>
      </p:pic>
      <p:pic>
        <p:nvPicPr>
          <p:cNvPr id="12" name="Picture 11">
            <a:extLst>
              <a:ext uri="{FF2B5EF4-FFF2-40B4-BE49-F238E27FC236}">
                <a16:creationId xmlns:a16="http://schemas.microsoft.com/office/drawing/2014/main" id="{005E499B-C70F-4BCF-A8D3-27022EC8B66D}"/>
              </a:ext>
            </a:extLst>
          </p:cNvPr>
          <p:cNvPicPr>
            <a:picLocks noChangeAspect="1"/>
          </p:cNvPicPr>
          <p:nvPr/>
        </p:nvPicPr>
        <p:blipFill>
          <a:blip r:embed="rId5"/>
          <a:stretch>
            <a:fillRect/>
          </a:stretch>
        </p:blipFill>
        <p:spPr>
          <a:xfrm>
            <a:off x="6427762" y="5291996"/>
            <a:ext cx="555775" cy="431348"/>
          </a:xfrm>
          <a:prstGeom prst="rect">
            <a:avLst/>
          </a:prstGeom>
        </p:spPr>
      </p:pic>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223076" y="835348"/>
            <a:ext cx="4348924" cy="5877847"/>
          </a:xfrm>
        </p:spPr>
        <p:txBody>
          <a:bodyPr>
            <a:noAutofit/>
          </a:bodyPr>
          <a:lstStyle/>
          <a:p>
            <a:pPr marL="0" indent="0">
              <a:buNone/>
            </a:pPr>
            <a:r>
              <a:rPr lang="en-US" sz="1300" dirty="0"/>
              <a:t>The current grazing strategy for the ranch is continuous grazing.  In continuous grazing, the livestock graze the entire grazing unit all year.  With the similar continuous- season long grazing, pastures are grazed from spring until the end of the growing season. The consequences of continuous grazing and/or continuous, season long grazing are:</a:t>
            </a:r>
          </a:p>
          <a:p>
            <a:pPr marL="342900" indent="-342900">
              <a:buFont typeface="+mj-lt"/>
              <a:buAutoNum type="alphaLcPeriod"/>
            </a:pPr>
            <a:r>
              <a:rPr lang="en-US" sz="1300" dirty="0"/>
              <a:t>Preferred plants are grazed multiple times with inadequate time to recover between grazing events.</a:t>
            </a:r>
          </a:p>
          <a:p>
            <a:pPr marL="342900" indent="-342900">
              <a:buFont typeface="+mj-lt"/>
              <a:buAutoNum type="alphaLcPeriod"/>
            </a:pPr>
            <a:r>
              <a:rPr lang="en-US" sz="1300" dirty="0"/>
              <a:t>Preferred plants decline in health, vigor, and productivity.  Less preferred plants increase in abundance.</a:t>
            </a:r>
          </a:p>
          <a:p>
            <a:pPr marL="342900" indent="-342900">
              <a:buFont typeface="+mj-lt"/>
              <a:buAutoNum type="alphaLcPeriod"/>
            </a:pPr>
            <a:r>
              <a:rPr lang="en-US" sz="1300" dirty="0"/>
              <a:t>The nutritional quality of grasses selected is relatively high because much of the forage eaten is new re-growth.</a:t>
            </a:r>
          </a:p>
          <a:p>
            <a:pPr marL="342900" indent="-342900">
              <a:buFont typeface="+mj-lt"/>
              <a:buAutoNum type="alphaLcPeriod"/>
            </a:pPr>
            <a:r>
              <a:rPr lang="en-US" sz="1300" dirty="0"/>
              <a:t>If properly stocked, livestock distribution is not uniform; preferred areas are overgrazed and less preferred areas are under or ungrazed.</a:t>
            </a:r>
          </a:p>
          <a:p>
            <a:pPr marL="342900" indent="-342900">
              <a:buFont typeface="+mj-lt"/>
              <a:buAutoNum type="alphaLcPeriod"/>
            </a:pPr>
            <a:r>
              <a:rPr lang="en-US" sz="1300" dirty="0"/>
              <a:t>Patchy grazing provides variable structure for wildlife habitat especially for grassland birds.</a:t>
            </a:r>
          </a:p>
          <a:p>
            <a:pPr marL="0" indent="0">
              <a:buNone/>
            </a:pPr>
            <a:r>
              <a:rPr lang="en-US" sz="1300" dirty="0"/>
              <a:t>Grazing distribution can be improved and grazing pressure removed from riparian areas by installing watering facilities (wells, pipelines, tanks).</a:t>
            </a:r>
          </a:p>
        </p:txBody>
      </p:sp>
      <p:pic>
        <p:nvPicPr>
          <p:cNvPr id="13" name="Picture 12">
            <a:extLst>
              <a:ext uri="{FF2B5EF4-FFF2-40B4-BE49-F238E27FC236}">
                <a16:creationId xmlns:a16="http://schemas.microsoft.com/office/drawing/2014/main" id="{A678B63B-2133-40F1-AF3A-31AA8EB967BB}"/>
              </a:ext>
            </a:extLst>
          </p:cNvPr>
          <p:cNvPicPr>
            <a:picLocks noChangeAspect="1"/>
          </p:cNvPicPr>
          <p:nvPr/>
        </p:nvPicPr>
        <p:blipFill>
          <a:blip r:embed="rId5"/>
          <a:stretch>
            <a:fillRect/>
          </a:stretch>
        </p:blipFill>
        <p:spPr>
          <a:xfrm>
            <a:off x="6478357" y="4761448"/>
            <a:ext cx="583216" cy="452645"/>
          </a:xfrm>
          <a:prstGeom prst="rect">
            <a:avLst/>
          </a:prstGeom>
        </p:spPr>
      </p:pic>
      <p:pic>
        <p:nvPicPr>
          <p:cNvPr id="14" name="Picture 13">
            <a:extLst>
              <a:ext uri="{FF2B5EF4-FFF2-40B4-BE49-F238E27FC236}">
                <a16:creationId xmlns:a16="http://schemas.microsoft.com/office/drawing/2014/main" id="{E70DF617-C917-4ABB-A627-3A2A01455655}"/>
              </a:ext>
            </a:extLst>
          </p:cNvPr>
          <p:cNvPicPr>
            <a:picLocks noChangeAspect="1"/>
          </p:cNvPicPr>
          <p:nvPr/>
        </p:nvPicPr>
        <p:blipFill>
          <a:blip r:embed="rId5"/>
          <a:stretch>
            <a:fillRect/>
          </a:stretch>
        </p:blipFill>
        <p:spPr>
          <a:xfrm>
            <a:off x="8001658" y="2862247"/>
            <a:ext cx="546641" cy="424259"/>
          </a:xfrm>
          <a:prstGeom prst="rect">
            <a:avLst/>
          </a:prstGeom>
        </p:spPr>
      </p:pic>
    </p:spTree>
    <p:extLst>
      <p:ext uri="{BB962C8B-B14F-4D97-AF65-F5344CB8AC3E}">
        <p14:creationId xmlns:p14="http://schemas.microsoft.com/office/powerpoint/2010/main" val="3904247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93338" y="139023"/>
            <a:ext cx="8166680" cy="737456"/>
          </a:xfrm>
        </p:spPr>
        <p:txBody>
          <a:bodyPr>
            <a:noAutofit/>
          </a:bodyPr>
          <a:lstStyle/>
          <a:p>
            <a:pPr algn="ctr"/>
            <a:r>
              <a:rPr lang="en-US" sz="3200" dirty="0"/>
              <a:t>Prescribed Grazing Plan: Seasonal Rotation</a:t>
            </a:r>
          </a:p>
        </p:txBody>
      </p:sp>
      <p:pic>
        <p:nvPicPr>
          <p:cNvPr id="5" name="Picture 4">
            <a:extLst>
              <a:ext uri="{FF2B5EF4-FFF2-40B4-BE49-F238E27FC236}">
                <a16:creationId xmlns:a16="http://schemas.microsoft.com/office/drawing/2014/main" id="{F2D8E0EC-4ED9-49BC-B84E-2CFF699A738D}"/>
              </a:ext>
            </a:extLst>
          </p:cNvPr>
          <p:cNvPicPr>
            <a:picLocks noChangeAspect="1"/>
          </p:cNvPicPr>
          <p:nvPr/>
        </p:nvPicPr>
        <p:blipFill rotWithShape="1">
          <a:blip r:embed="rId2">
            <a:extLst>
              <a:ext uri="{28A0092B-C50C-407E-A947-70E740481C1C}">
                <a14:useLocalDpi xmlns:a14="http://schemas.microsoft.com/office/drawing/2010/main" val="0"/>
              </a:ext>
            </a:extLst>
          </a:blip>
          <a:srcRect l="22708" r="25408"/>
          <a:stretch/>
        </p:blipFill>
        <p:spPr>
          <a:xfrm>
            <a:off x="3619244" y="821240"/>
            <a:ext cx="5289460" cy="5592937"/>
          </a:xfrm>
          <a:prstGeom prst="rect">
            <a:avLst/>
          </a:prstGeom>
        </p:spPr>
      </p:pic>
      <p:pic>
        <p:nvPicPr>
          <p:cNvPr id="6" name="Picture 5" descr="A picture containing transport&#10;&#10;Description generated with high confidence">
            <a:extLst>
              <a:ext uri="{FF2B5EF4-FFF2-40B4-BE49-F238E27FC236}">
                <a16:creationId xmlns:a16="http://schemas.microsoft.com/office/drawing/2014/main" id="{991FF788-7D75-4580-97CC-5B37C06EFEE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02690" y="2598445"/>
            <a:ext cx="609600" cy="469646"/>
          </a:xfrm>
          <a:prstGeom prst="rect">
            <a:avLst/>
          </a:prstGeom>
        </p:spPr>
      </p:pic>
      <p:pic>
        <p:nvPicPr>
          <p:cNvPr id="7" name="Picture 6">
            <a:extLst>
              <a:ext uri="{FF2B5EF4-FFF2-40B4-BE49-F238E27FC236}">
                <a16:creationId xmlns:a16="http://schemas.microsoft.com/office/drawing/2014/main" id="{03A59E70-3C7F-4EEE-A088-BD3785558B98}"/>
              </a:ext>
            </a:extLst>
          </p:cNvPr>
          <p:cNvPicPr>
            <a:picLocks noChangeAspect="1"/>
          </p:cNvPicPr>
          <p:nvPr/>
        </p:nvPicPr>
        <p:blipFill>
          <a:blip r:embed="rId5"/>
          <a:stretch>
            <a:fillRect/>
          </a:stretch>
        </p:blipFill>
        <p:spPr>
          <a:xfrm>
            <a:off x="6756373" y="3720370"/>
            <a:ext cx="583215" cy="452644"/>
          </a:xfrm>
          <a:prstGeom prst="rect">
            <a:avLst/>
          </a:prstGeom>
        </p:spPr>
      </p:pic>
      <p:pic>
        <p:nvPicPr>
          <p:cNvPr id="8" name="Picture 7">
            <a:extLst>
              <a:ext uri="{FF2B5EF4-FFF2-40B4-BE49-F238E27FC236}">
                <a16:creationId xmlns:a16="http://schemas.microsoft.com/office/drawing/2014/main" id="{099E5154-33C0-4457-AE91-8C07C443F9DF}"/>
              </a:ext>
            </a:extLst>
          </p:cNvPr>
          <p:cNvPicPr>
            <a:picLocks noChangeAspect="1"/>
          </p:cNvPicPr>
          <p:nvPr/>
        </p:nvPicPr>
        <p:blipFill>
          <a:blip r:embed="rId5"/>
          <a:stretch>
            <a:fillRect/>
          </a:stretch>
        </p:blipFill>
        <p:spPr>
          <a:xfrm>
            <a:off x="5084300" y="1309828"/>
            <a:ext cx="583216" cy="452645"/>
          </a:xfrm>
          <a:prstGeom prst="rect">
            <a:avLst/>
          </a:prstGeom>
        </p:spPr>
      </p:pic>
      <p:pic>
        <p:nvPicPr>
          <p:cNvPr id="9" name="Picture 8">
            <a:extLst>
              <a:ext uri="{FF2B5EF4-FFF2-40B4-BE49-F238E27FC236}">
                <a16:creationId xmlns:a16="http://schemas.microsoft.com/office/drawing/2014/main" id="{B1CF7069-F377-40E0-ABF5-520B744F2705}"/>
              </a:ext>
            </a:extLst>
          </p:cNvPr>
          <p:cNvPicPr>
            <a:picLocks noChangeAspect="1"/>
          </p:cNvPicPr>
          <p:nvPr/>
        </p:nvPicPr>
        <p:blipFill>
          <a:blip r:embed="rId5"/>
          <a:stretch>
            <a:fillRect/>
          </a:stretch>
        </p:blipFill>
        <p:spPr>
          <a:xfrm>
            <a:off x="6465903" y="1806811"/>
            <a:ext cx="555774" cy="431347"/>
          </a:xfrm>
          <a:prstGeom prst="rect">
            <a:avLst/>
          </a:prstGeom>
        </p:spPr>
      </p:pic>
      <p:pic>
        <p:nvPicPr>
          <p:cNvPr id="10" name="Picture 9">
            <a:extLst>
              <a:ext uri="{FF2B5EF4-FFF2-40B4-BE49-F238E27FC236}">
                <a16:creationId xmlns:a16="http://schemas.microsoft.com/office/drawing/2014/main" id="{273DCF9A-5126-4396-92A3-1477AF2A5965}"/>
              </a:ext>
            </a:extLst>
          </p:cNvPr>
          <p:cNvPicPr>
            <a:picLocks noChangeAspect="1"/>
          </p:cNvPicPr>
          <p:nvPr/>
        </p:nvPicPr>
        <p:blipFill>
          <a:blip r:embed="rId5"/>
          <a:stretch>
            <a:fillRect/>
          </a:stretch>
        </p:blipFill>
        <p:spPr>
          <a:xfrm>
            <a:off x="7927113" y="4397640"/>
            <a:ext cx="631456" cy="490085"/>
          </a:xfrm>
          <a:prstGeom prst="rect">
            <a:avLst/>
          </a:prstGeom>
        </p:spPr>
      </p:pic>
      <p:pic>
        <p:nvPicPr>
          <p:cNvPr id="11" name="Picture 10">
            <a:extLst>
              <a:ext uri="{FF2B5EF4-FFF2-40B4-BE49-F238E27FC236}">
                <a16:creationId xmlns:a16="http://schemas.microsoft.com/office/drawing/2014/main" id="{D689D52A-C658-461F-9296-F02A20FC5BAD}"/>
              </a:ext>
            </a:extLst>
          </p:cNvPr>
          <p:cNvPicPr>
            <a:picLocks noChangeAspect="1"/>
          </p:cNvPicPr>
          <p:nvPr/>
        </p:nvPicPr>
        <p:blipFill>
          <a:blip r:embed="rId5"/>
          <a:stretch>
            <a:fillRect/>
          </a:stretch>
        </p:blipFill>
        <p:spPr>
          <a:xfrm>
            <a:off x="6290095" y="1276198"/>
            <a:ext cx="555774" cy="431347"/>
          </a:xfrm>
          <a:prstGeom prst="rect">
            <a:avLst/>
          </a:prstGeom>
        </p:spPr>
      </p:pic>
      <p:pic>
        <p:nvPicPr>
          <p:cNvPr id="12" name="Picture 11">
            <a:extLst>
              <a:ext uri="{FF2B5EF4-FFF2-40B4-BE49-F238E27FC236}">
                <a16:creationId xmlns:a16="http://schemas.microsoft.com/office/drawing/2014/main" id="{005E499B-C70F-4BCF-A8D3-27022EC8B66D}"/>
              </a:ext>
            </a:extLst>
          </p:cNvPr>
          <p:cNvPicPr>
            <a:picLocks noChangeAspect="1"/>
          </p:cNvPicPr>
          <p:nvPr/>
        </p:nvPicPr>
        <p:blipFill>
          <a:blip r:embed="rId5"/>
          <a:stretch>
            <a:fillRect/>
          </a:stretch>
        </p:blipFill>
        <p:spPr>
          <a:xfrm>
            <a:off x="7543800" y="3154308"/>
            <a:ext cx="555775" cy="431348"/>
          </a:xfrm>
          <a:prstGeom prst="rect">
            <a:avLst/>
          </a:prstGeom>
        </p:spPr>
      </p:pic>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282452" y="898876"/>
            <a:ext cx="3054340" cy="5428512"/>
          </a:xfrm>
        </p:spPr>
        <p:txBody>
          <a:bodyPr>
            <a:normAutofit/>
          </a:bodyPr>
          <a:lstStyle/>
          <a:p>
            <a:pPr marL="0" indent="0">
              <a:buNone/>
            </a:pPr>
            <a:r>
              <a:rPr lang="en-US" sz="1600" dirty="0"/>
              <a:t>In a seasonal rotation, the rangeland is divided into at least two pastures (yellow line represents the cross-fence).  </a:t>
            </a:r>
          </a:p>
          <a:p>
            <a:pPr marL="0" indent="0">
              <a:buNone/>
            </a:pPr>
            <a:r>
              <a:rPr lang="en-US" sz="1600" dirty="0"/>
              <a:t>One pasture is grazed during the growing season and the other is grazed during the dormant growing season.  The consequences of this type of grazing strategy are similar to continuous grazing except:</a:t>
            </a:r>
          </a:p>
          <a:p>
            <a:pPr marL="342900" indent="-342900">
              <a:buFont typeface="+mj-lt"/>
              <a:buAutoNum type="alphaLcPeriod"/>
            </a:pPr>
            <a:r>
              <a:rPr lang="en-US" sz="1600" dirty="0"/>
              <a:t>The warm season grasses in the winter grazed pasture are more healthy, robust and productive.</a:t>
            </a:r>
          </a:p>
          <a:p>
            <a:pPr marL="342900" indent="-342900">
              <a:buFont typeface="+mj-lt"/>
              <a:buAutoNum type="alphaLcPeriod"/>
            </a:pPr>
            <a:r>
              <a:rPr lang="en-US" sz="1600" dirty="0"/>
              <a:t>Livestock distribution is somewhat more even than with continuous, year round grazing.</a:t>
            </a:r>
          </a:p>
        </p:txBody>
      </p:sp>
      <p:pic>
        <p:nvPicPr>
          <p:cNvPr id="13" name="Picture 12">
            <a:extLst>
              <a:ext uri="{FF2B5EF4-FFF2-40B4-BE49-F238E27FC236}">
                <a16:creationId xmlns:a16="http://schemas.microsoft.com/office/drawing/2014/main" id="{A678B63B-2133-40F1-AF3A-31AA8EB967BB}"/>
              </a:ext>
            </a:extLst>
          </p:cNvPr>
          <p:cNvPicPr>
            <a:picLocks noChangeAspect="1"/>
          </p:cNvPicPr>
          <p:nvPr/>
        </p:nvPicPr>
        <p:blipFill>
          <a:blip r:embed="rId5"/>
          <a:stretch>
            <a:fillRect/>
          </a:stretch>
        </p:blipFill>
        <p:spPr>
          <a:xfrm>
            <a:off x="6438461" y="2606945"/>
            <a:ext cx="583216" cy="452645"/>
          </a:xfrm>
          <a:prstGeom prst="rect">
            <a:avLst/>
          </a:prstGeom>
        </p:spPr>
      </p:pic>
      <p:pic>
        <p:nvPicPr>
          <p:cNvPr id="14" name="Picture 13">
            <a:extLst>
              <a:ext uri="{FF2B5EF4-FFF2-40B4-BE49-F238E27FC236}">
                <a16:creationId xmlns:a16="http://schemas.microsoft.com/office/drawing/2014/main" id="{E70DF617-C917-4ABB-A627-3A2A01455655}"/>
              </a:ext>
            </a:extLst>
          </p:cNvPr>
          <p:cNvPicPr>
            <a:picLocks noChangeAspect="1"/>
          </p:cNvPicPr>
          <p:nvPr/>
        </p:nvPicPr>
        <p:blipFill>
          <a:blip r:embed="rId5"/>
          <a:stretch>
            <a:fillRect/>
          </a:stretch>
        </p:blipFill>
        <p:spPr>
          <a:xfrm>
            <a:off x="7696200" y="3635388"/>
            <a:ext cx="546641" cy="424259"/>
          </a:xfrm>
          <a:prstGeom prst="rect">
            <a:avLst/>
          </a:prstGeom>
        </p:spPr>
      </p:pic>
    </p:spTree>
    <p:extLst>
      <p:ext uri="{BB962C8B-B14F-4D97-AF65-F5344CB8AC3E}">
        <p14:creationId xmlns:p14="http://schemas.microsoft.com/office/powerpoint/2010/main" val="4101047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93338" y="139023"/>
            <a:ext cx="8166680" cy="737456"/>
          </a:xfrm>
        </p:spPr>
        <p:txBody>
          <a:bodyPr>
            <a:noAutofit/>
          </a:bodyPr>
          <a:lstStyle/>
          <a:p>
            <a:pPr algn="ctr"/>
            <a:r>
              <a:rPr lang="en-US" sz="3200" dirty="0"/>
              <a:t>Prescribed Grazing Plan: Rest Rotation</a:t>
            </a:r>
          </a:p>
        </p:txBody>
      </p:sp>
      <p:pic>
        <p:nvPicPr>
          <p:cNvPr id="5" name="Picture 4">
            <a:extLst>
              <a:ext uri="{FF2B5EF4-FFF2-40B4-BE49-F238E27FC236}">
                <a16:creationId xmlns:a16="http://schemas.microsoft.com/office/drawing/2014/main" id="{F2D8E0EC-4ED9-49BC-B84E-2CFF699A738D}"/>
              </a:ext>
            </a:extLst>
          </p:cNvPr>
          <p:cNvPicPr>
            <a:picLocks noChangeAspect="1"/>
          </p:cNvPicPr>
          <p:nvPr/>
        </p:nvPicPr>
        <p:blipFill rotWithShape="1">
          <a:blip r:embed="rId2">
            <a:extLst>
              <a:ext uri="{28A0092B-C50C-407E-A947-70E740481C1C}">
                <a14:useLocalDpi xmlns:a14="http://schemas.microsoft.com/office/drawing/2010/main" val="0"/>
              </a:ext>
            </a:extLst>
          </a:blip>
          <a:srcRect l="21301" r="24024"/>
          <a:stretch/>
        </p:blipFill>
        <p:spPr>
          <a:xfrm>
            <a:off x="3575128" y="1144099"/>
            <a:ext cx="5258339" cy="5276243"/>
          </a:xfrm>
          <a:prstGeom prst="rect">
            <a:avLst/>
          </a:prstGeom>
        </p:spPr>
      </p:pic>
      <p:pic>
        <p:nvPicPr>
          <p:cNvPr id="6" name="Picture 5" descr="A picture containing transport&#10;&#10;Description generated with high confidence">
            <a:extLst>
              <a:ext uri="{FF2B5EF4-FFF2-40B4-BE49-F238E27FC236}">
                <a16:creationId xmlns:a16="http://schemas.microsoft.com/office/drawing/2014/main" id="{991FF788-7D75-4580-97CC-5B37C06EFEE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93124" y="1631981"/>
            <a:ext cx="609600" cy="469646"/>
          </a:xfrm>
          <a:prstGeom prst="rect">
            <a:avLst/>
          </a:prstGeom>
        </p:spPr>
      </p:pic>
      <p:pic>
        <p:nvPicPr>
          <p:cNvPr id="7" name="Picture 6">
            <a:extLst>
              <a:ext uri="{FF2B5EF4-FFF2-40B4-BE49-F238E27FC236}">
                <a16:creationId xmlns:a16="http://schemas.microsoft.com/office/drawing/2014/main" id="{03A59E70-3C7F-4EEE-A088-BD3785558B98}"/>
              </a:ext>
            </a:extLst>
          </p:cNvPr>
          <p:cNvPicPr>
            <a:picLocks noChangeAspect="1"/>
          </p:cNvPicPr>
          <p:nvPr/>
        </p:nvPicPr>
        <p:blipFill>
          <a:blip r:embed="rId5"/>
          <a:stretch>
            <a:fillRect/>
          </a:stretch>
        </p:blipFill>
        <p:spPr>
          <a:xfrm>
            <a:off x="4781056" y="1756026"/>
            <a:ext cx="583215" cy="452644"/>
          </a:xfrm>
          <a:prstGeom prst="rect">
            <a:avLst/>
          </a:prstGeom>
        </p:spPr>
      </p:pic>
      <p:pic>
        <p:nvPicPr>
          <p:cNvPr id="8" name="Picture 7">
            <a:extLst>
              <a:ext uri="{FF2B5EF4-FFF2-40B4-BE49-F238E27FC236}">
                <a16:creationId xmlns:a16="http://schemas.microsoft.com/office/drawing/2014/main" id="{099E5154-33C0-4457-AE91-8C07C443F9DF}"/>
              </a:ext>
            </a:extLst>
          </p:cNvPr>
          <p:cNvPicPr>
            <a:picLocks noChangeAspect="1"/>
          </p:cNvPicPr>
          <p:nvPr/>
        </p:nvPicPr>
        <p:blipFill>
          <a:blip r:embed="rId5"/>
          <a:stretch>
            <a:fillRect/>
          </a:stretch>
        </p:blipFill>
        <p:spPr>
          <a:xfrm>
            <a:off x="5806316" y="4875455"/>
            <a:ext cx="583216" cy="452645"/>
          </a:xfrm>
          <a:prstGeom prst="rect">
            <a:avLst/>
          </a:prstGeom>
        </p:spPr>
      </p:pic>
      <p:pic>
        <p:nvPicPr>
          <p:cNvPr id="9" name="Picture 8">
            <a:extLst>
              <a:ext uri="{FF2B5EF4-FFF2-40B4-BE49-F238E27FC236}">
                <a16:creationId xmlns:a16="http://schemas.microsoft.com/office/drawing/2014/main" id="{B1CF7069-F377-40E0-ABF5-520B744F2705}"/>
              </a:ext>
            </a:extLst>
          </p:cNvPr>
          <p:cNvPicPr>
            <a:picLocks noChangeAspect="1"/>
          </p:cNvPicPr>
          <p:nvPr/>
        </p:nvPicPr>
        <p:blipFill>
          <a:blip r:embed="rId5"/>
          <a:stretch>
            <a:fillRect/>
          </a:stretch>
        </p:blipFill>
        <p:spPr>
          <a:xfrm>
            <a:off x="6369873" y="5336554"/>
            <a:ext cx="555774" cy="431347"/>
          </a:xfrm>
          <a:prstGeom prst="rect">
            <a:avLst/>
          </a:prstGeom>
        </p:spPr>
      </p:pic>
      <p:pic>
        <p:nvPicPr>
          <p:cNvPr id="10" name="Picture 9">
            <a:extLst>
              <a:ext uri="{FF2B5EF4-FFF2-40B4-BE49-F238E27FC236}">
                <a16:creationId xmlns:a16="http://schemas.microsoft.com/office/drawing/2014/main" id="{273DCF9A-5126-4396-92A3-1477AF2A5965}"/>
              </a:ext>
            </a:extLst>
          </p:cNvPr>
          <p:cNvPicPr>
            <a:picLocks noChangeAspect="1"/>
          </p:cNvPicPr>
          <p:nvPr/>
        </p:nvPicPr>
        <p:blipFill>
          <a:blip r:embed="rId5"/>
          <a:stretch>
            <a:fillRect/>
          </a:stretch>
        </p:blipFill>
        <p:spPr>
          <a:xfrm>
            <a:off x="5856619" y="2196184"/>
            <a:ext cx="631456" cy="490085"/>
          </a:xfrm>
          <a:prstGeom prst="rect">
            <a:avLst/>
          </a:prstGeom>
        </p:spPr>
      </p:pic>
      <p:pic>
        <p:nvPicPr>
          <p:cNvPr id="11" name="Picture 10">
            <a:extLst>
              <a:ext uri="{FF2B5EF4-FFF2-40B4-BE49-F238E27FC236}">
                <a16:creationId xmlns:a16="http://schemas.microsoft.com/office/drawing/2014/main" id="{D689D52A-C658-461F-9296-F02A20FC5BAD}"/>
              </a:ext>
            </a:extLst>
          </p:cNvPr>
          <p:cNvPicPr>
            <a:picLocks noChangeAspect="1"/>
          </p:cNvPicPr>
          <p:nvPr/>
        </p:nvPicPr>
        <p:blipFill>
          <a:blip r:embed="rId5"/>
          <a:stretch>
            <a:fillRect/>
          </a:stretch>
        </p:blipFill>
        <p:spPr>
          <a:xfrm>
            <a:off x="7699887" y="4342757"/>
            <a:ext cx="555774" cy="431347"/>
          </a:xfrm>
          <a:prstGeom prst="rect">
            <a:avLst/>
          </a:prstGeom>
        </p:spPr>
      </p:pic>
      <p:pic>
        <p:nvPicPr>
          <p:cNvPr id="12" name="Picture 11">
            <a:extLst>
              <a:ext uri="{FF2B5EF4-FFF2-40B4-BE49-F238E27FC236}">
                <a16:creationId xmlns:a16="http://schemas.microsoft.com/office/drawing/2014/main" id="{005E499B-C70F-4BCF-A8D3-27022EC8B66D}"/>
              </a:ext>
            </a:extLst>
          </p:cNvPr>
          <p:cNvPicPr>
            <a:picLocks noChangeAspect="1"/>
          </p:cNvPicPr>
          <p:nvPr/>
        </p:nvPicPr>
        <p:blipFill>
          <a:blip r:embed="rId5"/>
          <a:stretch>
            <a:fillRect/>
          </a:stretch>
        </p:blipFill>
        <p:spPr>
          <a:xfrm>
            <a:off x="6934200" y="5675514"/>
            <a:ext cx="555775" cy="431348"/>
          </a:xfrm>
          <a:prstGeom prst="rect">
            <a:avLst/>
          </a:prstGeom>
        </p:spPr>
      </p:pic>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310533" y="882222"/>
            <a:ext cx="3200694" cy="5428512"/>
          </a:xfrm>
        </p:spPr>
        <p:txBody>
          <a:bodyPr>
            <a:normAutofit fontScale="85000" lnSpcReduction="20000"/>
          </a:bodyPr>
          <a:lstStyle/>
          <a:p>
            <a:pPr marL="0" indent="0">
              <a:buNone/>
            </a:pPr>
            <a:r>
              <a:rPr lang="en-US" sz="1600" dirty="0"/>
              <a:t>In a rest rotation, the grazing unit is usually divided into at least 4 pastures.  A different pasture is rested (not grazed for at least 12 months) each year.  Stocking rates remain the same as in continuous grazing.</a:t>
            </a:r>
          </a:p>
          <a:p>
            <a:pPr marL="0" indent="0">
              <a:buNone/>
            </a:pPr>
            <a:r>
              <a:rPr lang="en-US" sz="1600" dirty="0"/>
              <a:t>The results from this grazing system are:</a:t>
            </a:r>
          </a:p>
          <a:p>
            <a:pPr marL="342900" indent="-342900">
              <a:buFont typeface="+mj-lt"/>
              <a:buAutoNum type="alphaLcPeriod"/>
            </a:pPr>
            <a:r>
              <a:rPr lang="en-US" sz="1600" dirty="0"/>
              <a:t>Each pasture is rested once every four years giving each pasture a full year of recovery.  </a:t>
            </a:r>
          </a:p>
          <a:p>
            <a:pPr marL="342900" indent="-342900">
              <a:buFont typeface="+mj-lt"/>
              <a:buAutoNum type="alphaLcPeriod"/>
            </a:pPr>
            <a:r>
              <a:rPr lang="en-US" sz="1600" dirty="0"/>
              <a:t>The animals are divided into 3 herds instead of one herd allowing different animal management.</a:t>
            </a:r>
          </a:p>
          <a:p>
            <a:pPr marL="342900" indent="-342900">
              <a:buFont typeface="+mj-lt"/>
              <a:buAutoNum type="alphaLcPeriod"/>
            </a:pPr>
            <a:r>
              <a:rPr lang="en-US" sz="1600" dirty="0"/>
              <a:t>Grazing distribution is more uniform.</a:t>
            </a:r>
          </a:p>
          <a:p>
            <a:pPr marL="342900" indent="-342900">
              <a:buFont typeface="+mj-lt"/>
              <a:buAutoNum type="alphaLcPeriod"/>
            </a:pPr>
            <a:r>
              <a:rPr lang="en-US" sz="1600" dirty="0"/>
              <a:t>Rested pasture provides taller, denser cover for wildlife.</a:t>
            </a:r>
          </a:p>
          <a:p>
            <a:pPr marL="342900" indent="-342900">
              <a:buFont typeface="+mj-lt"/>
              <a:buAutoNum type="alphaLcPeriod"/>
            </a:pPr>
            <a:r>
              <a:rPr lang="en-US" sz="1600" dirty="0"/>
              <a:t>When weather conditions are average, the grazed pastures are overgrazed by about 30%. </a:t>
            </a:r>
          </a:p>
          <a:p>
            <a:pPr marL="873252" lvl="1" indent="-342900">
              <a:buFont typeface="+mj-lt"/>
              <a:buAutoNum type="alphaLcPeriod"/>
            </a:pPr>
            <a:r>
              <a:rPr lang="en-US" sz="1600" i="0" dirty="0"/>
              <a:t>If livestock numbers are reduced as appropriate for the 3 grazed pastures, then overgrazing does not occur.</a:t>
            </a:r>
          </a:p>
          <a:p>
            <a:pPr marL="0" indent="0">
              <a:buNone/>
            </a:pPr>
            <a:endParaRPr lang="en-US" sz="1600" dirty="0"/>
          </a:p>
        </p:txBody>
      </p:sp>
      <p:pic>
        <p:nvPicPr>
          <p:cNvPr id="13" name="Picture 12">
            <a:extLst>
              <a:ext uri="{FF2B5EF4-FFF2-40B4-BE49-F238E27FC236}">
                <a16:creationId xmlns:a16="http://schemas.microsoft.com/office/drawing/2014/main" id="{A678B63B-2133-40F1-AF3A-31AA8EB967BB}"/>
              </a:ext>
            </a:extLst>
          </p:cNvPr>
          <p:cNvPicPr>
            <a:picLocks noChangeAspect="1"/>
          </p:cNvPicPr>
          <p:nvPr/>
        </p:nvPicPr>
        <p:blipFill>
          <a:blip r:embed="rId5"/>
          <a:stretch>
            <a:fillRect/>
          </a:stretch>
        </p:blipFill>
        <p:spPr>
          <a:xfrm>
            <a:off x="7650674" y="3425370"/>
            <a:ext cx="583216" cy="452645"/>
          </a:xfrm>
          <a:prstGeom prst="rect">
            <a:avLst/>
          </a:prstGeom>
        </p:spPr>
      </p:pic>
      <p:pic>
        <p:nvPicPr>
          <p:cNvPr id="14" name="Picture 13">
            <a:extLst>
              <a:ext uri="{FF2B5EF4-FFF2-40B4-BE49-F238E27FC236}">
                <a16:creationId xmlns:a16="http://schemas.microsoft.com/office/drawing/2014/main" id="{E70DF617-C917-4ABB-A627-3A2A01455655}"/>
              </a:ext>
            </a:extLst>
          </p:cNvPr>
          <p:cNvPicPr>
            <a:picLocks noChangeAspect="1"/>
          </p:cNvPicPr>
          <p:nvPr/>
        </p:nvPicPr>
        <p:blipFill>
          <a:blip r:embed="rId5"/>
          <a:stretch>
            <a:fillRect/>
          </a:stretch>
        </p:blipFill>
        <p:spPr>
          <a:xfrm>
            <a:off x="7960570" y="2182251"/>
            <a:ext cx="546641" cy="424259"/>
          </a:xfrm>
          <a:prstGeom prst="rect">
            <a:avLst/>
          </a:prstGeom>
        </p:spPr>
      </p:pic>
      <p:sp>
        <p:nvSpPr>
          <p:cNvPr id="15" name="TextBox 14">
            <a:extLst>
              <a:ext uri="{FF2B5EF4-FFF2-40B4-BE49-F238E27FC236}">
                <a16:creationId xmlns:a16="http://schemas.microsoft.com/office/drawing/2014/main" id="{FDFA9F38-D759-4C3B-925E-D6CB87573C14}"/>
              </a:ext>
            </a:extLst>
          </p:cNvPr>
          <p:cNvSpPr txBox="1"/>
          <p:nvPr/>
        </p:nvSpPr>
        <p:spPr>
          <a:xfrm rot="20929050">
            <a:off x="4192987" y="3710475"/>
            <a:ext cx="990600" cy="369332"/>
          </a:xfrm>
          <a:prstGeom prst="rect">
            <a:avLst/>
          </a:prstGeom>
          <a:noFill/>
        </p:spPr>
        <p:txBody>
          <a:bodyPr wrap="square" rtlCol="0">
            <a:spAutoFit/>
          </a:bodyPr>
          <a:lstStyle/>
          <a:p>
            <a:r>
              <a:rPr lang="en-US" b="1" dirty="0">
                <a:solidFill>
                  <a:srgbClr val="FF0000"/>
                </a:solidFill>
                <a:effectLst>
                  <a:outerShdw blurRad="38100" dist="38100" dir="2700000" algn="tl">
                    <a:srgbClr val="000000">
                      <a:alpha val="43137"/>
                    </a:srgbClr>
                  </a:outerShdw>
                </a:effectLst>
              </a:rPr>
              <a:t>Rested</a:t>
            </a:r>
          </a:p>
        </p:txBody>
      </p:sp>
      <p:sp>
        <p:nvSpPr>
          <p:cNvPr id="16" name="TextBox 15">
            <a:extLst>
              <a:ext uri="{FF2B5EF4-FFF2-40B4-BE49-F238E27FC236}">
                <a16:creationId xmlns:a16="http://schemas.microsoft.com/office/drawing/2014/main" id="{BC4A61D6-7C16-40CD-888C-40154C8B9806}"/>
              </a:ext>
            </a:extLst>
          </p:cNvPr>
          <p:cNvSpPr txBox="1"/>
          <p:nvPr/>
        </p:nvSpPr>
        <p:spPr>
          <a:xfrm>
            <a:off x="4082616" y="4778611"/>
            <a:ext cx="1709451" cy="646331"/>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rPr>
              <a:t>Year 1:  Rest Rotation</a:t>
            </a:r>
          </a:p>
        </p:txBody>
      </p:sp>
    </p:spTree>
    <p:extLst>
      <p:ext uri="{BB962C8B-B14F-4D97-AF65-F5344CB8AC3E}">
        <p14:creationId xmlns:p14="http://schemas.microsoft.com/office/powerpoint/2010/main" val="3479722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93338" y="139023"/>
            <a:ext cx="8166680" cy="737456"/>
          </a:xfrm>
        </p:spPr>
        <p:txBody>
          <a:bodyPr>
            <a:noAutofit/>
          </a:bodyPr>
          <a:lstStyle/>
          <a:p>
            <a:pPr algn="ctr"/>
            <a:r>
              <a:rPr lang="en-US" sz="3200" dirty="0"/>
              <a:t>Prescribed Grazing Plan: Rest Rotation</a:t>
            </a:r>
          </a:p>
        </p:txBody>
      </p:sp>
      <p:pic>
        <p:nvPicPr>
          <p:cNvPr id="5" name="Picture 4">
            <a:extLst>
              <a:ext uri="{FF2B5EF4-FFF2-40B4-BE49-F238E27FC236}">
                <a16:creationId xmlns:a16="http://schemas.microsoft.com/office/drawing/2014/main" id="{F2D8E0EC-4ED9-49BC-B84E-2CFF699A738D}"/>
              </a:ext>
            </a:extLst>
          </p:cNvPr>
          <p:cNvPicPr>
            <a:picLocks noChangeAspect="1"/>
          </p:cNvPicPr>
          <p:nvPr/>
        </p:nvPicPr>
        <p:blipFill rotWithShape="1">
          <a:blip r:embed="rId2">
            <a:extLst>
              <a:ext uri="{28A0092B-C50C-407E-A947-70E740481C1C}">
                <a14:useLocalDpi xmlns:a14="http://schemas.microsoft.com/office/drawing/2010/main" val="0"/>
              </a:ext>
            </a:extLst>
          </a:blip>
          <a:srcRect l="21301" r="19897"/>
          <a:stretch/>
        </p:blipFill>
        <p:spPr>
          <a:xfrm>
            <a:off x="4702178" y="1219322"/>
            <a:ext cx="4057279" cy="3785405"/>
          </a:xfrm>
          <a:prstGeom prst="rect">
            <a:avLst/>
          </a:prstGeom>
        </p:spPr>
      </p:pic>
      <p:pic>
        <p:nvPicPr>
          <p:cNvPr id="6" name="Picture 5" descr="A picture containing transport&#10;&#10;Description generated with high confidence">
            <a:extLst>
              <a:ext uri="{FF2B5EF4-FFF2-40B4-BE49-F238E27FC236}">
                <a16:creationId xmlns:a16="http://schemas.microsoft.com/office/drawing/2014/main" id="{991FF788-7D75-4580-97CC-5B37C06EFEE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59357" y="2533382"/>
            <a:ext cx="409659" cy="315608"/>
          </a:xfrm>
          <a:prstGeom prst="rect">
            <a:avLst/>
          </a:prstGeom>
        </p:spPr>
      </p:pic>
      <p:pic>
        <p:nvPicPr>
          <p:cNvPr id="8" name="Picture 7">
            <a:extLst>
              <a:ext uri="{FF2B5EF4-FFF2-40B4-BE49-F238E27FC236}">
                <a16:creationId xmlns:a16="http://schemas.microsoft.com/office/drawing/2014/main" id="{099E5154-33C0-4457-AE91-8C07C443F9DF}"/>
              </a:ext>
            </a:extLst>
          </p:cNvPr>
          <p:cNvPicPr>
            <a:picLocks noChangeAspect="1"/>
          </p:cNvPicPr>
          <p:nvPr/>
        </p:nvPicPr>
        <p:blipFill>
          <a:blip r:embed="rId5"/>
          <a:stretch>
            <a:fillRect/>
          </a:stretch>
        </p:blipFill>
        <p:spPr>
          <a:xfrm>
            <a:off x="7539866" y="2148816"/>
            <a:ext cx="409659" cy="317944"/>
          </a:xfrm>
          <a:prstGeom prst="rect">
            <a:avLst/>
          </a:prstGeom>
        </p:spPr>
      </p:pic>
      <p:pic>
        <p:nvPicPr>
          <p:cNvPr id="9" name="Picture 8">
            <a:extLst>
              <a:ext uri="{FF2B5EF4-FFF2-40B4-BE49-F238E27FC236}">
                <a16:creationId xmlns:a16="http://schemas.microsoft.com/office/drawing/2014/main" id="{B1CF7069-F377-40E0-ABF5-520B744F2705}"/>
              </a:ext>
            </a:extLst>
          </p:cNvPr>
          <p:cNvPicPr>
            <a:picLocks noChangeAspect="1"/>
          </p:cNvPicPr>
          <p:nvPr/>
        </p:nvPicPr>
        <p:blipFill>
          <a:blip r:embed="rId5"/>
          <a:stretch>
            <a:fillRect/>
          </a:stretch>
        </p:blipFill>
        <p:spPr>
          <a:xfrm>
            <a:off x="6301838" y="3614267"/>
            <a:ext cx="403762" cy="313368"/>
          </a:xfrm>
          <a:prstGeom prst="rect">
            <a:avLst/>
          </a:prstGeom>
        </p:spPr>
      </p:pic>
      <p:pic>
        <p:nvPicPr>
          <p:cNvPr id="10" name="Picture 9">
            <a:extLst>
              <a:ext uri="{FF2B5EF4-FFF2-40B4-BE49-F238E27FC236}">
                <a16:creationId xmlns:a16="http://schemas.microsoft.com/office/drawing/2014/main" id="{273DCF9A-5126-4396-92A3-1477AF2A5965}"/>
              </a:ext>
            </a:extLst>
          </p:cNvPr>
          <p:cNvPicPr>
            <a:picLocks noChangeAspect="1"/>
          </p:cNvPicPr>
          <p:nvPr/>
        </p:nvPicPr>
        <p:blipFill>
          <a:blip r:embed="rId5"/>
          <a:stretch>
            <a:fillRect/>
          </a:stretch>
        </p:blipFill>
        <p:spPr>
          <a:xfrm>
            <a:off x="7794169" y="1722713"/>
            <a:ext cx="460554" cy="357445"/>
          </a:xfrm>
          <a:prstGeom prst="rect">
            <a:avLst/>
          </a:prstGeom>
        </p:spPr>
      </p:pic>
      <p:pic>
        <p:nvPicPr>
          <p:cNvPr id="11" name="Picture 10">
            <a:extLst>
              <a:ext uri="{FF2B5EF4-FFF2-40B4-BE49-F238E27FC236}">
                <a16:creationId xmlns:a16="http://schemas.microsoft.com/office/drawing/2014/main" id="{D689D52A-C658-461F-9296-F02A20FC5BAD}"/>
              </a:ext>
            </a:extLst>
          </p:cNvPr>
          <p:cNvPicPr>
            <a:picLocks noChangeAspect="1"/>
          </p:cNvPicPr>
          <p:nvPr/>
        </p:nvPicPr>
        <p:blipFill>
          <a:blip r:embed="rId5"/>
          <a:stretch>
            <a:fillRect/>
          </a:stretch>
        </p:blipFill>
        <p:spPr>
          <a:xfrm>
            <a:off x="5105082" y="2268078"/>
            <a:ext cx="481583" cy="373765"/>
          </a:xfrm>
          <a:prstGeom prst="rect">
            <a:avLst/>
          </a:prstGeom>
        </p:spPr>
      </p:pic>
      <p:pic>
        <p:nvPicPr>
          <p:cNvPr id="12" name="Picture 11">
            <a:extLst>
              <a:ext uri="{FF2B5EF4-FFF2-40B4-BE49-F238E27FC236}">
                <a16:creationId xmlns:a16="http://schemas.microsoft.com/office/drawing/2014/main" id="{005E499B-C70F-4BCF-A8D3-27022EC8B66D}"/>
              </a:ext>
            </a:extLst>
          </p:cNvPr>
          <p:cNvPicPr>
            <a:picLocks noChangeAspect="1"/>
          </p:cNvPicPr>
          <p:nvPr/>
        </p:nvPicPr>
        <p:blipFill>
          <a:blip r:embed="rId5"/>
          <a:stretch>
            <a:fillRect/>
          </a:stretch>
        </p:blipFill>
        <p:spPr>
          <a:xfrm>
            <a:off x="3714046" y="3397292"/>
            <a:ext cx="555775" cy="431348"/>
          </a:xfrm>
          <a:prstGeom prst="rect">
            <a:avLst/>
          </a:prstGeom>
        </p:spPr>
      </p:pic>
      <p:pic>
        <p:nvPicPr>
          <p:cNvPr id="13" name="Picture 12">
            <a:extLst>
              <a:ext uri="{FF2B5EF4-FFF2-40B4-BE49-F238E27FC236}">
                <a16:creationId xmlns:a16="http://schemas.microsoft.com/office/drawing/2014/main" id="{A678B63B-2133-40F1-AF3A-31AA8EB967BB}"/>
              </a:ext>
            </a:extLst>
          </p:cNvPr>
          <p:cNvPicPr>
            <a:picLocks noChangeAspect="1"/>
          </p:cNvPicPr>
          <p:nvPr/>
        </p:nvPicPr>
        <p:blipFill>
          <a:blip r:embed="rId5"/>
          <a:stretch>
            <a:fillRect/>
          </a:stretch>
        </p:blipFill>
        <p:spPr>
          <a:xfrm>
            <a:off x="6235092" y="4098171"/>
            <a:ext cx="470508" cy="365170"/>
          </a:xfrm>
          <a:prstGeom prst="rect">
            <a:avLst/>
          </a:prstGeom>
        </p:spPr>
      </p:pic>
      <p:pic>
        <p:nvPicPr>
          <p:cNvPr id="14" name="Picture 13">
            <a:extLst>
              <a:ext uri="{FF2B5EF4-FFF2-40B4-BE49-F238E27FC236}">
                <a16:creationId xmlns:a16="http://schemas.microsoft.com/office/drawing/2014/main" id="{E70DF617-C917-4ABB-A627-3A2A01455655}"/>
              </a:ext>
            </a:extLst>
          </p:cNvPr>
          <p:cNvPicPr>
            <a:picLocks noChangeAspect="1"/>
          </p:cNvPicPr>
          <p:nvPr/>
        </p:nvPicPr>
        <p:blipFill>
          <a:blip r:embed="rId5"/>
          <a:stretch>
            <a:fillRect/>
          </a:stretch>
        </p:blipFill>
        <p:spPr>
          <a:xfrm>
            <a:off x="5442610" y="3149283"/>
            <a:ext cx="484405" cy="375956"/>
          </a:xfrm>
          <a:prstGeom prst="rect">
            <a:avLst/>
          </a:prstGeom>
        </p:spPr>
      </p:pic>
      <p:pic>
        <p:nvPicPr>
          <p:cNvPr id="18" name="Picture 17">
            <a:extLst>
              <a:ext uri="{FF2B5EF4-FFF2-40B4-BE49-F238E27FC236}">
                <a16:creationId xmlns:a16="http://schemas.microsoft.com/office/drawing/2014/main" id="{7D7A15BB-BAF0-46B6-AB94-8E4D7BBFA31B}"/>
              </a:ext>
            </a:extLst>
          </p:cNvPr>
          <p:cNvPicPr>
            <a:picLocks noChangeAspect="1"/>
          </p:cNvPicPr>
          <p:nvPr/>
        </p:nvPicPr>
        <p:blipFill>
          <a:blip r:embed="rId6"/>
          <a:stretch>
            <a:fillRect/>
          </a:stretch>
        </p:blipFill>
        <p:spPr>
          <a:xfrm>
            <a:off x="384543" y="1151718"/>
            <a:ext cx="4108073" cy="3833612"/>
          </a:xfrm>
          <a:prstGeom prst="rect">
            <a:avLst/>
          </a:prstGeom>
        </p:spPr>
      </p:pic>
      <p:pic>
        <p:nvPicPr>
          <p:cNvPr id="7" name="Picture 6">
            <a:extLst>
              <a:ext uri="{FF2B5EF4-FFF2-40B4-BE49-F238E27FC236}">
                <a16:creationId xmlns:a16="http://schemas.microsoft.com/office/drawing/2014/main" id="{03A59E70-3C7F-4EEE-A088-BD3785558B98}"/>
              </a:ext>
            </a:extLst>
          </p:cNvPr>
          <p:cNvPicPr>
            <a:picLocks noChangeAspect="1"/>
          </p:cNvPicPr>
          <p:nvPr/>
        </p:nvPicPr>
        <p:blipFill>
          <a:blip r:embed="rId5"/>
          <a:stretch>
            <a:fillRect/>
          </a:stretch>
        </p:blipFill>
        <p:spPr>
          <a:xfrm>
            <a:off x="783901" y="2316439"/>
            <a:ext cx="453695" cy="352121"/>
          </a:xfrm>
          <a:prstGeom prst="rect">
            <a:avLst/>
          </a:prstGeom>
        </p:spPr>
      </p:pic>
      <p:pic>
        <p:nvPicPr>
          <p:cNvPr id="19" name="Picture 18">
            <a:extLst>
              <a:ext uri="{FF2B5EF4-FFF2-40B4-BE49-F238E27FC236}">
                <a16:creationId xmlns:a16="http://schemas.microsoft.com/office/drawing/2014/main" id="{398431A3-60CE-44F3-9B37-27878D0B3FC0}"/>
              </a:ext>
            </a:extLst>
          </p:cNvPr>
          <p:cNvPicPr>
            <a:picLocks noChangeAspect="1"/>
          </p:cNvPicPr>
          <p:nvPr/>
        </p:nvPicPr>
        <p:blipFill>
          <a:blip r:embed="rId7"/>
          <a:stretch>
            <a:fillRect/>
          </a:stretch>
        </p:blipFill>
        <p:spPr>
          <a:xfrm>
            <a:off x="1293372" y="2795879"/>
            <a:ext cx="453694" cy="353404"/>
          </a:xfrm>
          <a:prstGeom prst="rect">
            <a:avLst/>
          </a:prstGeom>
        </p:spPr>
      </p:pic>
      <p:pic>
        <p:nvPicPr>
          <p:cNvPr id="20" name="Picture 19">
            <a:extLst>
              <a:ext uri="{FF2B5EF4-FFF2-40B4-BE49-F238E27FC236}">
                <a16:creationId xmlns:a16="http://schemas.microsoft.com/office/drawing/2014/main" id="{DD0BB2BC-62B8-474A-A154-2DF0DD67201F}"/>
              </a:ext>
            </a:extLst>
          </p:cNvPr>
          <p:cNvPicPr>
            <a:picLocks noChangeAspect="1"/>
          </p:cNvPicPr>
          <p:nvPr/>
        </p:nvPicPr>
        <p:blipFill>
          <a:blip r:embed="rId7"/>
          <a:stretch>
            <a:fillRect/>
          </a:stretch>
        </p:blipFill>
        <p:spPr>
          <a:xfrm>
            <a:off x="838317" y="2891822"/>
            <a:ext cx="453694" cy="353404"/>
          </a:xfrm>
          <a:prstGeom prst="rect">
            <a:avLst/>
          </a:prstGeom>
        </p:spPr>
      </p:pic>
      <p:pic>
        <p:nvPicPr>
          <p:cNvPr id="22" name="Picture 21">
            <a:extLst>
              <a:ext uri="{FF2B5EF4-FFF2-40B4-BE49-F238E27FC236}">
                <a16:creationId xmlns:a16="http://schemas.microsoft.com/office/drawing/2014/main" id="{45C17B2B-E0B0-4B02-8EE0-162916A2CC33}"/>
              </a:ext>
            </a:extLst>
          </p:cNvPr>
          <p:cNvPicPr>
            <a:picLocks noChangeAspect="1"/>
          </p:cNvPicPr>
          <p:nvPr/>
        </p:nvPicPr>
        <p:blipFill>
          <a:blip r:embed="rId8"/>
          <a:stretch>
            <a:fillRect/>
          </a:stretch>
        </p:blipFill>
        <p:spPr>
          <a:xfrm>
            <a:off x="3442636" y="2442280"/>
            <a:ext cx="457240" cy="353599"/>
          </a:xfrm>
          <a:prstGeom prst="rect">
            <a:avLst/>
          </a:prstGeom>
        </p:spPr>
      </p:pic>
      <p:pic>
        <p:nvPicPr>
          <p:cNvPr id="23" name="Picture 22">
            <a:extLst>
              <a:ext uri="{FF2B5EF4-FFF2-40B4-BE49-F238E27FC236}">
                <a16:creationId xmlns:a16="http://schemas.microsoft.com/office/drawing/2014/main" id="{62140D57-2307-432B-90E4-BE8766E992F9}"/>
              </a:ext>
            </a:extLst>
          </p:cNvPr>
          <p:cNvPicPr>
            <a:picLocks noChangeAspect="1"/>
          </p:cNvPicPr>
          <p:nvPr/>
        </p:nvPicPr>
        <p:blipFill>
          <a:blip r:embed="rId8"/>
          <a:stretch>
            <a:fillRect/>
          </a:stretch>
        </p:blipFill>
        <p:spPr>
          <a:xfrm>
            <a:off x="3391680" y="3209085"/>
            <a:ext cx="457240" cy="353599"/>
          </a:xfrm>
          <a:prstGeom prst="rect">
            <a:avLst/>
          </a:prstGeom>
        </p:spPr>
      </p:pic>
      <p:pic>
        <p:nvPicPr>
          <p:cNvPr id="25" name="Picture 24">
            <a:extLst>
              <a:ext uri="{FF2B5EF4-FFF2-40B4-BE49-F238E27FC236}">
                <a16:creationId xmlns:a16="http://schemas.microsoft.com/office/drawing/2014/main" id="{89420D52-A3AD-4072-90F6-A2203F24E8A7}"/>
              </a:ext>
            </a:extLst>
          </p:cNvPr>
          <p:cNvPicPr>
            <a:picLocks noChangeAspect="1"/>
          </p:cNvPicPr>
          <p:nvPr/>
        </p:nvPicPr>
        <p:blipFill>
          <a:blip r:embed="rId8"/>
          <a:stretch>
            <a:fillRect/>
          </a:stretch>
        </p:blipFill>
        <p:spPr>
          <a:xfrm>
            <a:off x="3374073" y="1636014"/>
            <a:ext cx="457240" cy="353599"/>
          </a:xfrm>
          <a:prstGeom prst="rect">
            <a:avLst/>
          </a:prstGeom>
        </p:spPr>
      </p:pic>
      <p:pic>
        <p:nvPicPr>
          <p:cNvPr id="27" name="Picture 26">
            <a:extLst>
              <a:ext uri="{FF2B5EF4-FFF2-40B4-BE49-F238E27FC236}">
                <a16:creationId xmlns:a16="http://schemas.microsoft.com/office/drawing/2014/main" id="{93809520-BC92-4A8F-9706-12DBC8857974}"/>
              </a:ext>
            </a:extLst>
          </p:cNvPr>
          <p:cNvPicPr>
            <a:picLocks noChangeAspect="1"/>
          </p:cNvPicPr>
          <p:nvPr/>
        </p:nvPicPr>
        <p:blipFill>
          <a:blip r:embed="rId9"/>
          <a:stretch>
            <a:fillRect/>
          </a:stretch>
        </p:blipFill>
        <p:spPr>
          <a:xfrm>
            <a:off x="2132138" y="2144108"/>
            <a:ext cx="457240" cy="353599"/>
          </a:xfrm>
          <a:prstGeom prst="rect">
            <a:avLst/>
          </a:prstGeom>
        </p:spPr>
      </p:pic>
      <p:pic>
        <p:nvPicPr>
          <p:cNvPr id="28" name="Picture 27">
            <a:extLst>
              <a:ext uri="{FF2B5EF4-FFF2-40B4-BE49-F238E27FC236}">
                <a16:creationId xmlns:a16="http://schemas.microsoft.com/office/drawing/2014/main" id="{E4A81894-F60D-4ADE-8E7F-46584F6038D7}"/>
              </a:ext>
            </a:extLst>
          </p:cNvPr>
          <p:cNvPicPr>
            <a:picLocks noChangeAspect="1"/>
          </p:cNvPicPr>
          <p:nvPr/>
        </p:nvPicPr>
        <p:blipFill>
          <a:blip r:embed="rId9"/>
          <a:stretch>
            <a:fillRect/>
          </a:stretch>
        </p:blipFill>
        <p:spPr>
          <a:xfrm>
            <a:off x="2433981" y="2475020"/>
            <a:ext cx="457240" cy="353599"/>
          </a:xfrm>
          <a:prstGeom prst="rect">
            <a:avLst/>
          </a:prstGeom>
        </p:spPr>
      </p:pic>
      <p:pic>
        <p:nvPicPr>
          <p:cNvPr id="29" name="Picture 28">
            <a:extLst>
              <a:ext uri="{FF2B5EF4-FFF2-40B4-BE49-F238E27FC236}">
                <a16:creationId xmlns:a16="http://schemas.microsoft.com/office/drawing/2014/main" id="{9CCC6924-478C-4763-A9FA-EDCFABE9A594}"/>
              </a:ext>
            </a:extLst>
          </p:cNvPr>
          <p:cNvPicPr>
            <a:picLocks noChangeAspect="1"/>
          </p:cNvPicPr>
          <p:nvPr/>
        </p:nvPicPr>
        <p:blipFill>
          <a:blip r:embed="rId9"/>
          <a:stretch>
            <a:fillRect/>
          </a:stretch>
        </p:blipFill>
        <p:spPr>
          <a:xfrm>
            <a:off x="1764998" y="1722713"/>
            <a:ext cx="457240" cy="353599"/>
          </a:xfrm>
          <a:prstGeom prst="rect">
            <a:avLst/>
          </a:prstGeom>
        </p:spPr>
      </p:pic>
      <p:sp>
        <p:nvSpPr>
          <p:cNvPr id="30" name="TextBox 29">
            <a:extLst>
              <a:ext uri="{FF2B5EF4-FFF2-40B4-BE49-F238E27FC236}">
                <a16:creationId xmlns:a16="http://schemas.microsoft.com/office/drawing/2014/main" id="{E76572C6-24F5-4356-94CF-356BCB347E44}"/>
              </a:ext>
            </a:extLst>
          </p:cNvPr>
          <p:cNvSpPr txBox="1"/>
          <p:nvPr/>
        </p:nvSpPr>
        <p:spPr>
          <a:xfrm>
            <a:off x="486991" y="3938998"/>
            <a:ext cx="1338374" cy="646331"/>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rPr>
              <a:t>Year 2 Rest Rotation</a:t>
            </a:r>
          </a:p>
        </p:txBody>
      </p:sp>
      <p:sp>
        <p:nvSpPr>
          <p:cNvPr id="32" name="TextBox 31">
            <a:extLst>
              <a:ext uri="{FF2B5EF4-FFF2-40B4-BE49-F238E27FC236}">
                <a16:creationId xmlns:a16="http://schemas.microsoft.com/office/drawing/2014/main" id="{344963B4-7DFD-4727-BED1-6D601E1EE6A2}"/>
              </a:ext>
            </a:extLst>
          </p:cNvPr>
          <p:cNvSpPr txBox="1"/>
          <p:nvPr/>
        </p:nvSpPr>
        <p:spPr>
          <a:xfrm rot="20460186">
            <a:off x="2044547" y="4052353"/>
            <a:ext cx="1219200" cy="369332"/>
          </a:xfrm>
          <a:prstGeom prst="rect">
            <a:avLst/>
          </a:prstGeom>
          <a:noFill/>
        </p:spPr>
        <p:txBody>
          <a:bodyPr wrap="square" rtlCol="0">
            <a:spAutoFit/>
          </a:bodyPr>
          <a:lstStyle/>
          <a:p>
            <a:r>
              <a:rPr lang="en-US" b="1" dirty="0">
                <a:solidFill>
                  <a:srgbClr val="FF0000"/>
                </a:solidFill>
                <a:effectLst>
                  <a:outerShdw blurRad="38100" dist="38100" dir="2700000" algn="tl">
                    <a:srgbClr val="000000">
                      <a:alpha val="43137"/>
                    </a:srgbClr>
                  </a:outerShdw>
                </a:effectLst>
              </a:rPr>
              <a:t>Rested</a:t>
            </a:r>
          </a:p>
        </p:txBody>
      </p:sp>
      <p:pic>
        <p:nvPicPr>
          <p:cNvPr id="34" name="Picture 33">
            <a:extLst>
              <a:ext uri="{FF2B5EF4-FFF2-40B4-BE49-F238E27FC236}">
                <a16:creationId xmlns:a16="http://schemas.microsoft.com/office/drawing/2014/main" id="{45B3B64A-06E2-4673-9570-6E89B83F9BF0}"/>
              </a:ext>
            </a:extLst>
          </p:cNvPr>
          <p:cNvPicPr>
            <a:picLocks noChangeAspect="1"/>
          </p:cNvPicPr>
          <p:nvPr/>
        </p:nvPicPr>
        <p:blipFill>
          <a:blip r:embed="rId10"/>
          <a:stretch>
            <a:fillRect/>
          </a:stretch>
        </p:blipFill>
        <p:spPr>
          <a:xfrm>
            <a:off x="5410325" y="2651819"/>
            <a:ext cx="481626" cy="371888"/>
          </a:xfrm>
          <a:prstGeom prst="rect">
            <a:avLst/>
          </a:prstGeom>
        </p:spPr>
      </p:pic>
      <p:pic>
        <p:nvPicPr>
          <p:cNvPr id="35" name="Picture 34">
            <a:extLst>
              <a:ext uri="{FF2B5EF4-FFF2-40B4-BE49-F238E27FC236}">
                <a16:creationId xmlns:a16="http://schemas.microsoft.com/office/drawing/2014/main" id="{29861C1F-F2C8-465E-B884-6B88C7CC1458}"/>
              </a:ext>
            </a:extLst>
          </p:cNvPr>
          <p:cNvPicPr>
            <a:picLocks noChangeAspect="1"/>
          </p:cNvPicPr>
          <p:nvPr/>
        </p:nvPicPr>
        <p:blipFill>
          <a:blip r:embed="rId10"/>
          <a:stretch>
            <a:fillRect/>
          </a:stretch>
        </p:blipFill>
        <p:spPr>
          <a:xfrm>
            <a:off x="7007810" y="3865131"/>
            <a:ext cx="481626" cy="371888"/>
          </a:xfrm>
          <a:prstGeom prst="rect">
            <a:avLst/>
          </a:prstGeom>
        </p:spPr>
      </p:pic>
      <p:sp>
        <p:nvSpPr>
          <p:cNvPr id="36" name="TextBox 35">
            <a:extLst>
              <a:ext uri="{FF2B5EF4-FFF2-40B4-BE49-F238E27FC236}">
                <a16:creationId xmlns:a16="http://schemas.microsoft.com/office/drawing/2014/main" id="{3E8EC0A4-0732-4FC6-BE13-3F30406B9DBC}"/>
              </a:ext>
            </a:extLst>
          </p:cNvPr>
          <p:cNvSpPr txBox="1"/>
          <p:nvPr/>
        </p:nvSpPr>
        <p:spPr>
          <a:xfrm rot="20460186">
            <a:off x="6020707" y="2059974"/>
            <a:ext cx="1219200" cy="369332"/>
          </a:xfrm>
          <a:prstGeom prst="rect">
            <a:avLst/>
          </a:prstGeom>
          <a:noFill/>
        </p:spPr>
        <p:txBody>
          <a:bodyPr wrap="square" rtlCol="0">
            <a:spAutoFit/>
          </a:bodyPr>
          <a:lstStyle/>
          <a:p>
            <a:r>
              <a:rPr lang="en-US" b="1" dirty="0">
                <a:solidFill>
                  <a:srgbClr val="FF0000"/>
                </a:solidFill>
                <a:effectLst>
                  <a:outerShdw blurRad="38100" dist="38100" dir="2700000" algn="tl">
                    <a:srgbClr val="000000">
                      <a:alpha val="43137"/>
                    </a:srgbClr>
                  </a:outerShdw>
                </a:effectLst>
              </a:rPr>
              <a:t>Rested</a:t>
            </a:r>
          </a:p>
        </p:txBody>
      </p:sp>
      <p:sp>
        <p:nvSpPr>
          <p:cNvPr id="38" name="TextBox 37">
            <a:extLst>
              <a:ext uri="{FF2B5EF4-FFF2-40B4-BE49-F238E27FC236}">
                <a16:creationId xmlns:a16="http://schemas.microsoft.com/office/drawing/2014/main" id="{614E7472-3BC8-4C39-89AB-D0D513ABFD34}"/>
              </a:ext>
            </a:extLst>
          </p:cNvPr>
          <p:cNvSpPr txBox="1"/>
          <p:nvPr/>
        </p:nvSpPr>
        <p:spPr>
          <a:xfrm>
            <a:off x="4823572" y="3797330"/>
            <a:ext cx="1199850" cy="923330"/>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rPr>
              <a:t>Year 3 Rest Rotation</a:t>
            </a:r>
          </a:p>
        </p:txBody>
      </p:sp>
      <p:sp>
        <p:nvSpPr>
          <p:cNvPr id="3" name="TextBox 2">
            <a:extLst>
              <a:ext uri="{FF2B5EF4-FFF2-40B4-BE49-F238E27FC236}">
                <a16:creationId xmlns:a16="http://schemas.microsoft.com/office/drawing/2014/main" id="{E935370F-8325-47FB-8F08-6F6FA84CA2A9}"/>
              </a:ext>
            </a:extLst>
          </p:cNvPr>
          <p:cNvSpPr txBox="1"/>
          <p:nvPr/>
        </p:nvSpPr>
        <p:spPr>
          <a:xfrm>
            <a:off x="783901" y="5334000"/>
            <a:ext cx="7598099" cy="369332"/>
          </a:xfrm>
          <a:prstGeom prst="rect">
            <a:avLst/>
          </a:prstGeom>
          <a:noFill/>
        </p:spPr>
        <p:txBody>
          <a:bodyPr wrap="square" rtlCol="0">
            <a:spAutoFit/>
          </a:bodyPr>
          <a:lstStyle/>
          <a:p>
            <a:r>
              <a:rPr lang="en-US" dirty="0"/>
              <a:t>In year 4, the east pasture will be rested and then the rotation begins again.</a:t>
            </a:r>
          </a:p>
        </p:txBody>
      </p:sp>
    </p:spTree>
    <p:extLst>
      <p:ext uri="{BB962C8B-B14F-4D97-AF65-F5344CB8AC3E}">
        <p14:creationId xmlns:p14="http://schemas.microsoft.com/office/powerpoint/2010/main" val="374334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93338" y="139023"/>
            <a:ext cx="8166680" cy="699178"/>
          </a:xfrm>
        </p:spPr>
        <p:txBody>
          <a:bodyPr>
            <a:noAutofit/>
          </a:bodyPr>
          <a:lstStyle/>
          <a:p>
            <a:pPr algn="ctr"/>
            <a:r>
              <a:rPr lang="en-US" sz="3200" dirty="0"/>
              <a:t>Prescribed Grazing Plan: Deferred Rotation</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457200" y="838201"/>
            <a:ext cx="7413748" cy="5336787"/>
          </a:xfrm>
        </p:spPr>
        <p:txBody>
          <a:bodyPr>
            <a:normAutofit/>
          </a:bodyPr>
          <a:lstStyle/>
          <a:p>
            <a:pPr marL="0" indent="0">
              <a:buNone/>
            </a:pPr>
            <a:r>
              <a:rPr lang="en-US" sz="1600" dirty="0"/>
              <a:t>In a deferred rotation, the grazing unit is divided into several pastures.  Each pasture is grazed for a portion of the grazing season.  The timeframe during the grazing season that each individual pasture is grazed varies from year to year.  In areas with higher rainfall, the pastures are grazed two times during the grazing season.</a:t>
            </a:r>
          </a:p>
          <a:p>
            <a:pPr marL="0" indent="0">
              <a:buNone/>
            </a:pPr>
            <a:r>
              <a:rPr lang="en-US" sz="1600" dirty="0"/>
              <a:t>In most situations, additional water will be needed to implement the rotation.</a:t>
            </a:r>
          </a:p>
          <a:p>
            <a:pPr marL="0" indent="0">
              <a:buNone/>
            </a:pPr>
            <a:r>
              <a:rPr lang="en-US" sz="1600" dirty="0"/>
              <a:t>When appropriate stocking rates are implemented, this type of grazing system results in:</a:t>
            </a:r>
          </a:p>
          <a:p>
            <a:pPr marL="873252" lvl="1" indent="-342900">
              <a:buFont typeface="+mj-lt"/>
              <a:buAutoNum type="alphaLcPeriod"/>
            </a:pPr>
            <a:r>
              <a:rPr lang="en-US" sz="1600" i="0" dirty="0"/>
              <a:t>Better grazing distribution.</a:t>
            </a:r>
          </a:p>
          <a:p>
            <a:pPr marL="873252" lvl="1" indent="-342900">
              <a:buFont typeface="+mj-lt"/>
              <a:buAutoNum type="alphaLcPeriod"/>
            </a:pPr>
            <a:r>
              <a:rPr lang="en-US" sz="1600" i="0" dirty="0"/>
              <a:t>Grazed grasses have more time to recover.</a:t>
            </a:r>
          </a:p>
          <a:p>
            <a:pPr marL="873252" lvl="1" indent="-342900">
              <a:buFont typeface="+mj-lt"/>
              <a:buAutoNum type="alphaLcPeriod"/>
            </a:pPr>
            <a:r>
              <a:rPr lang="en-US" sz="1600" i="0" dirty="0"/>
              <a:t>Improved productivity, health, and vigor of plants.</a:t>
            </a:r>
          </a:p>
          <a:p>
            <a:pPr marL="873252" lvl="1" indent="-342900">
              <a:buFont typeface="+mj-lt"/>
              <a:buAutoNum type="alphaLcPeriod"/>
            </a:pPr>
            <a:r>
              <a:rPr lang="en-US" sz="1600" i="0" dirty="0"/>
              <a:t>Increased stock density.</a:t>
            </a:r>
          </a:p>
          <a:p>
            <a:pPr marL="873252" lvl="1" indent="-342900">
              <a:buFont typeface="+mj-lt"/>
              <a:buAutoNum type="alphaLcPeriod"/>
            </a:pPr>
            <a:r>
              <a:rPr lang="en-US" sz="1600" i="0" dirty="0"/>
              <a:t>More efficient herd management.</a:t>
            </a:r>
          </a:p>
          <a:p>
            <a:pPr marL="873252" lvl="1" indent="-342900">
              <a:buFont typeface="+mj-lt"/>
              <a:buAutoNum type="alphaLcPeriod"/>
            </a:pPr>
            <a:r>
              <a:rPr lang="en-US" sz="1600" i="0" dirty="0"/>
              <a:t>Higher costs for water and fencing.</a:t>
            </a:r>
          </a:p>
          <a:p>
            <a:pPr marL="873252" lvl="1" indent="-342900">
              <a:buFont typeface="+mj-lt"/>
              <a:buAutoNum type="alphaLcPeriod"/>
            </a:pPr>
            <a:endParaRPr lang="en-US" sz="1600" i="0" dirty="0"/>
          </a:p>
          <a:p>
            <a:pPr marL="0" indent="0">
              <a:buNone/>
            </a:pPr>
            <a:r>
              <a:rPr lang="en-US" sz="1600" dirty="0"/>
              <a:t>See following slides for an example of deferred rotation plan.</a:t>
            </a:r>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1933096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93338" y="139023"/>
            <a:ext cx="8166680" cy="624320"/>
          </a:xfrm>
        </p:spPr>
        <p:txBody>
          <a:bodyPr>
            <a:noAutofit/>
          </a:bodyPr>
          <a:lstStyle/>
          <a:p>
            <a:pPr algn="ctr"/>
            <a:r>
              <a:rPr lang="en-US" sz="2800" dirty="0"/>
              <a:t>Prescribed Grazing Plan: Deferred Rotation-Year 1</a:t>
            </a:r>
          </a:p>
        </p:txBody>
      </p:sp>
      <p:pic>
        <p:nvPicPr>
          <p:cNvPr id="14" name="Picture 13">
            <a:extLst>
              <a:ext uri="{FF2B5EF4-FFF2-40B4-BE49-F238E27FC236}">
                <a16:creationId xmlns:a16="http://schemas.microsoft.com/office/drawing/2014/main" id="{E70DF617-C917-4ABB-A627-3A2A01455655}"/>
              </a:ext>
            </a:extLst>
          </p:cNvPr>
          <p:cNvPicPr>
            <a:picLocks noChangeAspect="1"/>
          </p:cNvPicPr>
          <p:nvPr/>
        </p:nvPicPr>
        <p:blipFill>
          <a:blip r:embed="rId2"/>
          <a:stretch>
            <a:fillRect/>
          </a:stretch>
        </p:blipFill>
        <p:spPr>
          <a:xfrm>
            <a:off x="2514600" y="1752600"/>
            <a:ext cx="546641" cy="424259"/>
          </a:xfrm>
          <a:prstGeom prst="rect">
            <a:avLst/>
          </a:prstGeom>
        </p:spPr>
      </p:pic>
      <p:pic>
        <p:nvPicPr>
          <p:cNvPr id="19" name="Content Placeholder 18">
            <a:extLst>
              <a:ext uri="{FF2B5EF4-FFF2-40B4-BE49-F238E27FC236}">
                <a16:creationId xmlns:a16="http://schemas.microsoft.com/office/drawing/2014/main" id="{E7081934-A8C6-402C-ACE9-A49ADC8AA0E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434" r="21718"/>
          <a:stretch/>
        </p:blipFill>
        <p:spPr>
          <a:xfrm>
            <a:off x="332640" y="609600"/>
            <a:ext cx="6057723" cy="5950739"/>
          </a:xfrm>
        </p:spPr>
      </p:pic>
      <p:pic>
        <p:nvPicPr>
          <p:cNvPr id="13" name="Picture 12">
            <a:extLst>
              <a:ext uri="{FF2B5EF4-FFF2-40B4-BE49-F238E27FC236}">
                <a16:creationId xmlns:a16="http://schemas.microsoft.com/office/drawing/2014/main" id="{A678B63B-2133-40F1-AF3A-31AA8EB967BB}"/>
              </a:ext>
            </a:extLst>
          </p:cNvPr>
          <p:cNvPicPr>
            <a:picLocks noChangeAspect="1"/>
          </p:cNvPicPr>
          <p:nvPr/>
        </p:nvPicPr>
        <p:blipFill>
          <a:blip r:embed="rId2"/>
          <a:stretch>
            <a:fillRect/>
          </a:stretch>
        </p:blipFill>
        <p:spPr>
          <a:xfrm>
            <a:off x="4800600" y="1252414"/>
            <a:ext cx="460159" cy="357138"/>
          </a:xfrm>
          <a:prstGeom prst="rect">
            <a:avLst/>
          </a:prstGeom>
        </p:spPr>
      </p:pic>
      <p:pic>
        <p:nvPicPr>
          <p:cNvPr id="6" name="Picture 5" descr="A picture containing transport&#10;&#10;Description generated with high confidence">
            <a:extLst>
              <a:ext uri="{FF2B5EF4-FFF2-40B4-BE49-F238E27FC236}">
                <a16:creationId xmlns:a16="http://schemas.microsoft.com/office/drawing/2014/main" id="{991FF788-7D75-4580-97CC-5B37C06EFEE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39241" y="2314897"/>
            <a:ext cx="463566" cy="357139"/>
          </a:xfrm>
          <a:prstGeom prst="rect">
            <a:avLst/>
          </a:prstGeom>
        </p:spPr>
      </p:pic>
      <p:pic>
        <p:nvPicPr>
          <p:cNvPr id="7" name="Picture 6">
            <a:extLst>
              <a:ext uri="{FF2B5EF4-FFF2-40B4-BE49-F238E27FC236}">
                <a16:creationId xmlns:a16="http://schemas.microsoft.com/office/drawing/2014/main" id="{03A59E70-3C7F-4EEE-A088-BD3785558B98}"/>
              </a:ext>
            </a:extLst>
          </p:cNvPr>
          <p:cNvPicPr>
            <a:picLocks noChangeAspect="1"/>
          </p:cNvPicPr>
          <p:nvPr/>
        </p:nvPicPr>
        <p:blipFill>
          <a:blip r:embed="rId2"/>
          <a:stretch>
            <a:fillRect/>
          </a:stretch>
        </p:blipFill>
        <p:spPr>
          <a:xfrm>
            <a:off x="4851527" y="4205569"/>
            <a:ext cx="392580" cy="304689"/>
          </a:xfrm>
          <a:prstGeom prst="rect">
            <a:avLst/>
          </a:prstGeom>
        </p:spPr>
      </p:pic>
      <p:pic>
        <p:nvPicPr>
          <p:cNvPr id="8" name="Picture 7">
            <a:extLst>
              <a:ext uri="{FF2B5EF4-FFF2-40B4-BE49-F238E27FC236}">
                <a16:creationId xmlns:a16="http://schemas.microsoft.com/office/drawing/2014/main" id="{099E5154-33C0-4457-AE91-8C07C443F9DF}"/>
              </a:ext>
            </a:extLst>
          </p:cNvPr>
          <p:cNvPicPr>
            <a:picLocks noChangeAspect="1"/>
          </p:cNvPicPr>
          <p:nvPr/>
        </p:nvPicPr>
        <p:blipFill>
          <a:blip r:embed="rId2"/>
          <a:stretch>
            <a:fillRect/>
          </a:stretch>
        </p:blipFill>
        <p:spPr>
          <a:xfrm>
            <a:off x="4959800" y="3125541"/>
            <a:ext cx="487950" cy="378707"/>
          </a:xfrm>
          <a:prstGeom prst="rect">
            <a:avLst/>
          </a:prstGeom>
        </p:spPr>
      </p:pic>
      <p:pic>
        <p:nvPicPr>
          <p:cNvPr id="9" name="Picture 8">
            <a:extLst>
              <a:ext uri="{FF2B5EF4-FFF2-40B4-BE49-F238E27FC236}">
                <a16:creationId xmlns:a16="http://schemas.microsoft.com/office/drawing/2014/main" id="{B1CF7069-F377-40E0-ABF5-520B744F2705}"/>
              </a:ext>
            </a:extLst>
          </p:cNvPr>
          <p:cNvPicPr>
            <a:picLocks noChangeAspect="1"/>
          </p:cNvPicPr>
          <p:nvPr/>
        </p:nvPicPr>
        <p:blipFill>
          <a:blip r:embed="rId2"/>
          <a:stretch>
            <a:fillRect/>
          </a:stretch>
        </p:blipFill>
        <p:spPr>
          <a:xfrm>
            <a:off x="5064469" y="2609519"/>
            <a:ext cx="392580" cy="304689"/>
          </a:xfrm>
          <a:prstGeom prst="rect">
            <a:avLst/>
          </a:prstGeom>
        </p:spPr>
      </p:pic>
      <p:pic>
        <p:nvPicPr>
          <p:cNvPr id="10" name="Picture 9">
            <a:extLst>
              <a:ext uri="{FF2B5EF4-FFF2-40B4-BE49-F238E27FC236}">
                <a16:creationId xmlns:a16="http://schemas.microsoft.com/office/drawing/2014/main" id="{273DCF9A-5126-4396-92A3-1477AF2A5965}"/>
              </a:ext>
            </a:extLst>
          </p:cNvPr>
          <p:cNvPicPr>
            <a:picLocks noChangeAspect="1"/>
          </p:cNvPicPr>
          <p:nvPr/>
        </p:nvPicPr>
        <p:blipFill>
          <a:blip r:embed="rId2"/>
          <a:stretch>
            <a:fillRect/>
          </a:stretch>
        </p:blipFill>
        <p:spPr>
          <a:xfrm>
            <a:off x="5293401" y="1574030"/>
            <a:ext cx="460159" cy="357139"/>
          </a:xfrm>
          <a:prstGeom prst="rect">
            <a:avLst/>
          </a:prstGeom>
        </p:spPr>
      </p:pic>
      <p:pic>
        <p:nvPicPr>
          <p:cNvPr id="11" name="Picture 10">
            <a:extLst>
              <a:ext uri="{FF2B5EF4-FFF2-40B4-BE49-F238E27FC236}">
                <a16:creationId xmlns:a16="http://schemas.microsoft.com/office/drawing/2014/main" id="{D689D52A-C658-461F-9296-F02A20FC5BAD}"/>
              </a:ext>
            </a:extLst>
          </p:cNvPr>
          <p:cNvPicPr>
            <a:picLocks noChangeAspect="1"/>
          </p:cNvPicPr>
          <p:nvPr/>
        </p:nvPicPr>
        <p:blipFill>
          <a:blip r:embed="rId2"/>
          <a:stretch>
            <a:fillRect/>
          </a:stretch>
        </p:blipFill>
        <p:spPr>
          <a:xfrm>
            <a:off x="4547688" y="1614841"/>
            <a:ext cx="378974" cy="294129"/>
          </a:xfrm>
          <a:prstGeom prst="rect">
            <a:avLst/>
          </a:prstGeom>
        </p:spPr>
      </p:pic>
      <p:pic>
        <p:nvPicPr>
          <p:cNvPr id="12" name="Picture 11">
            <a:extLst>
              <a:ext uri="{FF2B5EF4-FFF2-40B4-BE49-F238E27FC236}">
                <a16:creationId xmlns:a16="http://schemas.microsoft.com/office/drawing/2014/main" id="{005E499B-C70F-4BCF-A8D3-27022EC8B66D}"/>
              </a:ext>
            </a:extLst>
          </p:cNvPr>
          <p:cNvPicPr>
            <a:picLocks noChangeAspect="1"/>
          </p:cNvPicPr>
          <p:nvPr/>
        </p:nvPicPr>
        <p:blipFill>
          <a:blip r:embed="rId2"/>
          <a:stretch>
            <a:fillRect/>
          </a:stretch>
        </p:blipFill>
        <p:spPr>
          <a:xfrm>
            <a:off x="5217670" y="3676691"/>
            <a:ext cx="460160" cy="357139"/>
          </a:xfrm>
          <a:prstGeom prst="rect">
            <a:avLst/>
          </a:prstGeom>
        </p:spPr>
      </p:pic>
      <p:sp>
        <p:nvSpPr>
          <p:cNvPr id="20" name="TextBox 19">
            <a:extLst>
              <a:ext uri="{FF2B5EF4-FFF2-40B4-BE49-F238E27FC236}">
                <a16:creationId xmlns:a16="http://schemas.microsoft.com/office/drawing/2014/main" id="{2D85374B-A8CD-41E2-8218-771E94D9BF5A}"/>
              </a:ext>
            </a:extLst>
          </p:cNvPr>
          <p:cNvSpPr txBox="1"/>
          <p:nvPr/>
        </p:nvSpPr>
        <p:spPr>
          <a:xfrm>
            <a:off x="6466257" y="1503064"/>
            <a:ext cx="2507608" cy="2369880"/>
          </a:xfrm>
          <a:prstGeom prst="rect">
            <a:avLst/>
          </a:prstGeom>
          <a:noFill/>
        </p:spPr>
        <p:txBody>
          <a:bodyPr wrap="square" rtlCol="0">
            <a:spAutoFit/>
          </a:bodyPr>
          <a:lstStyle/>
          <a:p>
            <a:r>
              <a:rPr lang="en-US" dirty="0"/>
              <a:t>Year 1 Rotation:</a:t>
            </a:r>
          </a:p>
          <a:p>
            <a:endParaRPr lang="en-US" sz="1400" dirty="0"/>
          </a:p>
          <a:p>
            <a:r>
              <a:rPr lang="en-US" sz="1400" dirty="0"/>
              <a:t>Pasture 2:  May 15 – June 20</a:t>
            </a:r>
          </a:p>
          <a:p>
            <a:endParaRPr lang="en-US" sz="1400" dirty="0"/>
          </a:p>
          <a:p>
            <a:r>
              <a:rPr lang="en-US" sz="1400" dirty="0"/>
              <a:t>Pasture 1:  June 21 – July 31</a:t>
            </a:r>
          </a:p>
          <a:p>
            <a:endParaRPr lang="en-US" sz="1400" dirty="0"/>
          </a:p>
          <a:p>
            <a:r>
              <a:rPr lang="en-US" sz="1400" dirty="0"/>
              <a:t>Pasture #4:  Aug. 1 – Sept. 30</a:t>
            </a:r>
          </a:p>
          <a:p>
            <a:endParaRPr lang="en-US" sz="1400" dirty="0"/>
          </a:p>
          <a:p>
            <a:r>
              <a:rPr lang="en-US" sz="1400" dirty="0"/>
              <a:t>Pasture #3:  Oct. 1 – Oct. 31</a:t>
            </a:r>
          </a:p>
          <a:p>
            <a:endParaRPr lang="en-US" dirty="0"/>
          </a:p>
        </p:txBody>
      </p:sp>
      <p:sp>
        <p:nvSpPr>
          <p:cNvPr id="21" name="TextBox 20">
            <a:extLst>
              <a:ext uri="{FF2B5EF4-FFF2-40B4-BE49-F238E27FC236}">
                <a16:creationId xmlns:a16="http://schemas.microsoft.com/office/drawing/2014/main" id="{4C538CDE-EF1A-4F7C-9FF9-A5B461AE5258}"/>
              </a:ext>
            </a:extLst>
          </p:cNvPr>
          <p:cNvSpPr txBox="1"/>
          <p:nvPr/>
        </p:nvSpPr>
        <p:spPr>
          <a:xfrm>
            <a:off x="2083159" y="1143000"/>
            <a:ext cx="1422041" cy="369332"/>
          </a:xfrm>
          <a:prstGeom prst="rect">
            <a:avLst/>
          </a:prstGeom>
          <a:noFill/>
        </p:spPr>
        <p:txBody>
          <a:bodyPr wrap="square" rtlCol="0">
            <a:spAutoFit/>
          </a:bodyPr>
          <a:lstStyle/>
          <a:p>
            <a:r>
              <a:rPr lang="en-US" dirty="0"/>
              <a:t>Pasture #1</a:t>
            </a:r>
          </a:p>
        </p:txBody>
      </p:sp>
      <p:sp>
        <p:nvSpPr>
          <p:cNvPr id="23" name="TextBox 22">
            <a:extLst>
              <a:ext uri="{FF2B5EF4-FFF2-40B4-BE49-F238E27FC236}">
                <a16:creationId xmlns:a16="http://schemas.microsoft.com/office/drawing/2014/main" id="{A064A08C-EB1D-495F-BC68-740B8B3BE3BF}"/>
              </a:ext>
            </a:extLst>
          </p:cNvPr>
          <p:cNvSpPr txBox="1"/>
          <p:nvPr/>
        </p:nvSpPr>
        <p:spPr>
          <a:xfrm>
            <a:off x="4966809" y="986095"/>
            <a:ext cx="1422041" cy="369332"/>
          </a:xfrm>
          <a:prstGeom prst="rect">
            <a:avLst/>
          </a:prstGeom>
          <a:noFill/>
        </p:spPr>
        <p:txBody>
          <a:bodyPr wrap="square" rtlCol="0">
            <a:spAutoFit/>
          </a:bodyPr>
          <a:lstStyle/>
          <a:p>
            <a:r>
              <a:rPr lang="en-US" dirty="0"/>
              <a:t>Pasture #2</a:t>
            </a:r>
          </a:p>
        </p:txBody>
      </p:sp>
      <p:sp>
        <p:nvSpPr>
          <p:cNvPr id="25" name="TextBox 24">
            <a:extLst>
              <a:ext uri="{FF2B5EF4-FFF2-40B4-BE49-F238E27FC236}">
                <a16:creationId xmlns:a16="http://schemas.microsoft.com/office/drawing/2014/main" id="{CB1BBBE1-C82B-4A27-904D-F72DA3575E7C}"/>
              </a:ext>
            </a:extLst>
          </p:cNvPr>
          <p:cNvSpPr txBox="1"/>
          <p:nvPr/>
        </p:nvSpPr>
        <p:spPr>
          <a:xfrm>
            <a:off x="3001822" y="4953000"/>
            <a:ext cx="1422041" cy="369332"/>
          </a:xfrm>
          <a:prstGeom prst="rect">
            <a:avLst/>
          </a:prstGeom>
          <a:noFill/>
        </p:spPr>
        <p:txBody>
          <a:bodyPr wrap="square" rtlCol="0">
            <a:spAutoFit/>
          </a:bodyPr>
          <a:lstStyle/>
          <a:p>
            <a:r>
              <a:rPr lang="en-US" dirty="0"/>
              <a:t>Pasture #3</a:t>
            </a:r>
          </a:p>
        </p:txBody>
      </p:sp>
      <p:sp>
        <p:nvSpPr>
          <p:cNvPr id="26" name="TextBox 25">
            <a:extLst>
              <a:ext uri="{FF2B5EF4-FFF2-40B4-BE49-F238E27FC236}">
                <a16:creationId xmlns:a16="http://schemas.microsoft.com/office/drawing/2014/main" id="{33DE1255-B1B8-470E-A49C-9672A5B7CF58}"/>
              </a:ext>
            </a:extLst>
          </p:cNvPr>
          <p:cNvSpPr txBox="1"/>
          <p:nvPr/>
        </p:nvSpPr>
        <p:spPr>
          <a:xfrm>
            <a:off x="1132541" y="2751242"/>
            <a:ext cx="1422041" cy="369332"/>
          </a:xfrm>
          <a:prstGeom prst="rect">
            <a:avLst/>
          </a:prstGeom>
          <a:noFill/>
        </p:spPr>
        <p:txBody>
          <a:bodyPr wrap="square" rtlCol="0">
            <a:spAutoFit/>
          </a:bodyPr>
          <a:lstStyle/>
          <a:p>
            <a:r>
              <a:rPr lang="en-US" dirty="0"/>
              <a:t>Pasture #4</a:t>
            </a:r>
          </a:p>
        </p:txBody>
      </p:sp>
      <p:sp>
        <p:nvSpPr>
          <p:cNvPr id="32" name="Arrow: Left 31">
            <a:extLst>
              <a:ext uri="{FF2B5EF4-FFF2-40B4-BE49-F238E27FC236}">
                <a16:creationId xmlns:a16="http://schemas.microsoft.com/office/drawing/2014/main" id="{45A544BB-1C83-419F-98E6-84752E4805A6}"/>
              </a:ext>
            </a:extLst>
          </p:cNvPr>
          <p:cNvSpPr/>
          <p:nvPr/>
        </p:nvSpPr>
        <p:spPr>
          <a:xfrm>
            <a:off x="3871939" y="1464664"/>
            <a:ext cx="634492" cy="284450"/>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19E4D381-BD14-4C62-9312-31FD4AE6A965}"/>
              </a:ext>
            </a:extLst>
          </p:cNvPr>
          <p:cNvPicPr>
            <a:picLocks noChangeAspect="1"/>
          </p:cNvPicPr>
          <p:nvPr/>
        </p:nvPicPr>
        <p:blipFill>
          <a:blip r:embed="rId6"/>
          <a:stretch>
            <a:fillRect/>
          </a:stretch>
        </p:blipFill>
        <p:spPr>
          <a:xfrm rot="19594563">
            <a:off x="1994400" y="2959428"/>
            <a:ext cx="670618" cy="323116"/>
          </a:xfrm>
          <a:prstGeom prst="rect">
            <a:avLst/>
          </a:prstGeom>
        </p:spPr>
      </p:pic>
      <p:pic>
        <p:nvPicPr>
          <p:cNvPr id="22" name="Picture 21">
            <a:extLst>
              <a:ext uri="{FF2B5EF4-FFF2-40B4-BE49-F238E27FC236}">
                <a16:creationId xmlns:a16="http://schemas.microsoft.com/office/drawing/2014/main" id="{A147F4FF-9244-49D1-9C99-81AA77DC7E6D}"/>
              </a:ext>
            </a:extLst>
          </p:cNvPr>
          <p:cNvPicPr>
            <a:picLocks noChangeAspect="1"/>
          </p:cNvPicPr>
          <p:nvPr/>
        </p:nvPicPr>
        <p:blipFill>
          <a:blip r:embed="rId6"/>
          <a:stretch>
            <a:fillRect/>
          </a:stretch>
        </p:blipFill>
        <p:spPr>
          <a:xfrm rot="12799417">
            <a:off x="2140110" y="3862854"/>
            <a:ext cx="670618" cy="323116"/>
          </a:xfrm>
          <a:prstGeom prst="rect">
            <a:avLst/>
          </a:prstGeom>
        </p:spPr>
      </p:pic>
    </p:spTree>
    <p:extLst>
      <p:ext uri="{BB962C8B-B14F-4D97-AF65-F5344CB8AC3E}">
        <p14:creationId xmlns:p14="http://schemas.microsoft.com/office/powerpoint/2010/main" val="1202163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93338" y="139023"/>
            <a:ext cx="8166680" cy="624320"/>
          </a:xfrm>
        </p:spPr>
        <p:txBody>
          <a:bodyPr>
            <a:noAutofit/>
          </a:bodyPr>
          <a:lstStyle/>
          <a:p>
            <a:pPr algn="ctr"/>
            <a:r>
              <a:rPr lang="en-US" sz="2800" dirty="0"/>
              <a:t>Prescribed Grazing Plan: Deferred Rotation-Year 2</a:t>
            </a:r>
          </a:p>
        </p:txBody>
      </p:sp>
      <p:pic>
        <p:nvPicPr>
          <p:cNvPr id="14" name="Picture 13">
            <a:extLst>
              <a:ext uri="{FF2B5EF4-FFF2-40B4-BE49-F238E27FC236}">
                <a16:creationId xmlns:a16="http://schemas.microsoft.com/office/drawing/2014/main" id="{E70DF617-C917-4ABB-A627-3A2A01455655}"/>
              </a:ext>
            </a:extLst>
          </p:cNvPr>
          <p:cNvPicPr>
            <a:picLocks noChangeAspect="1"/>
          </p:cNvPicPr>
          <p:nvPr/>
        </p:nvPicPr>
        <p:blipFill>
          <a:blip r:embed="rId2"/>
          <a:stretch>
            <a:fillRect/>
          </a:stretch>
        </p:blipFill>
        <p:spPr>
          <a:xfrm>
            <a:off x="2514600" y="1752600"/>
            <a:ext cx="546641" cy="424259"/>
          </a:xfrm>
          <a:prstGeom prst="rect">
            <a:avLst/>
          </a:prstGeom>
        </p:spPr>
      </p:pic>
      <p:pic>
        <p:nvPicPr>
          <p:cNvPr id="19" name="Content Placeholder 18">
            <a:extLst>
              <a:ext uri="{FF2B5EF4-FFF2-40B4-BE49-F238E27FC236}">
                <a16:creationId xmlns:a16="http://schemas.microsoft.com/office/drawing/2014/main" id="{E7081934-A8C6-402C-ACE9-A49ADC8AA0E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434" r="21718"/>
          <a:stretch/>
        </p:blipFill>
        <p:spPr>
          <a:xfrm>
            <a:off x="332640" y="838200"/>
            <a:ext cx="5825013" cy="5722139"/>
          </a:xfrm>
        </p:spPr>
      </p:pic>
      <p:pic>
        <p:nvPicPr>
          <p:cNvPr id="13" name="Picture 12">
            <a:extLst>
              <a:ext uri="{FF2B5EF4-FFF2-40B4-BE49-F238E27FC236}">
                <a16:creationId xmlns:a16="http://schemas.microsoft.com/office/drawing/2014/main" id="{A678B63B-2133-40F1-AF3A-31AA8EB967BB}"/>
              </a:ext>
            </a:extLst>
          </p:cNvPr>
          <p:cNvPicPr>
            <a:picLocks noChangeAspect="1"/>
          </p:cNvPicPr>
          <p:nvPr/>
        </p:nvPicPr>
        <p:blipFill>
          <a:blip r:embed="rId2"/>
          <a:stretch>
            <a:fillRect/>
          </a:stretch>
        </p:blipFill>
        <p:spPr>
          <a:xfrm>
            <a:off x="1234752" y="2289134"/>
            <a:ext cx="460159" cy="357138"/>
          </a:xfrm>
          <a:prstGeom prst="rect">
            <a:avLst/>
          </a:prstGeom>
        </p:spPr>
      </p:pic>
      <p:pic>
        <p:nvPicPr>
          <p:cNvPr id="6" name="Picture 5" descr="A picture containing transport&#10;&#10;Description generated with high confidence">
            <a:extLst>
              <a:ext uri="{FF2B5EF4-FFF2-40B4-BE49-F238E27FC236}">
                <a16:creationId xmlns:a16="http://schemas.microsoft.com/office/drawing/2014/main" id="{991FF788-7D75-4580-97CC-5B37C06EFEE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1834" y="2494654"/>
            <a:ext cx="463566" cy="357139"/>
          </a:xfrm>
          <a:prstGeom prst="rect">
            <a:avLst/>
          </a:prstGeom>
        </p:spPr>
      </p:pic>
      <p:pic>
        <p:nvPicPr>
          <p:cNvPr id="7" name="Picture 6">
            <a:extLst>
              <a:ext uri="{FF2B5EF4-FFF2-40B4-BE49-F238E27FC236}">
                <a16:creationId xmlns:a16="http://schemas.microsoft.com/office/drawing/2014/main" id="{03A59E70-3C7F-4EEE-A088-BD3785558B98}"/>
              </a:ext>
            </a:extLst>
          </p:cNvPr>
          <p:cNvPicPr>
            <a:picLocks noChangeAspect="1"/>
          </p:cNvPicPr>
          <p:nvPr/>
        </p:nvPicPr>
        <p:blipFill>
          <a:blip r:embed="rId2"/>
          <a:stretch>
            <a:fillRect/>
          </a:stretch>
        </p:blipFill>
        <p:spPr>
          <a:xfrm>
            <a:off x="1917996" y="3468997"/>
            <a:ext cx="392580" cy="304689"/>
          </a:xfrm>
          <a:prstGeom prst="rect">
            <a:avLst/>
          </a:prstGeom>
        </p:spPr>
      </p:pic>
      <p:pic>
        <p:nvPicPr>
          <p:cNvPr id="8" name="Picture 7">
            <a:extLst>
              <a:ext uri="{FF2B5EF4-FFF2-40B4-BE49-F238E27FC236}">
                <a16:creationId xmlns:a16="http://schemas.microsoft.com/office/drawing/2014/main" id="{099E5154-33C0-4457-AE91-8C07C443F9DF}"/>
              </a:ext>
            </a:extLst>
          </p:cNvPr>
          <p:cNvPicPr>
            <a:picLocks noChangeAspect="1"/>
          </p:cNvPicPr>
          <p:nvPr/>
        </p:nvPicPr>
        <p:blipFill>
          <a:blip r:embed="rId2"/>
          <a:stretch>
            <a:fillRect/>
          </a:stretch>
        </p:blipFill>
        <p:spPr>
          <a:xfrm>
            <a:off x="1295400" y="3548073"/>
            <a:ext cx="487950" cy="378707"/>
          </a:xfrm>
          <a:prstGeom prst="rect">
            <a:avLst/>
          </a:prstGeom>
        </p:spPr>
      </p:pic>
      <p:pic>
        <p:nvPicPr>
          <p:cNvPr id="9" name="Picture 8">
            <a:extLst>
              <a:ext uri="{FF2B5EF4-FFF2-40B4-BE49-F238E27FC236}">
                <a16:creationId xmlns:a16="http://schemas.microsoft.com/office/drawing/2014/main" id="{B1CF7069-F377-40E0-ABF5-520B744F2705}"/>
              </a:ext>
            </a:extLst>
          </p:cNvPr>
          <p:cNvPicPr>
            <a:picLocks noChangeAspect="1"/>
          </p:cNvPicPr>
          <p:nvPr/>
        </p:nvPicPr>
        <p:blipFill>
          <a:blip r:embed="rId2"/>
          <a:stretch>
            <a:fillRect/>
          </a:stretch>
        </p:blipFill>
        <p:spPr>
          <a:xfrm>
            <a:off x="1045669" y="2009673"/>
            <a:ext cx="392580" cy="304689"/>
          </a:xfrm>
          <a:prstGeom prst="rect">
            <a:avLst/>
          </a:prstGeom>
        </p:spPr>
      </p:pic>
      <p:pic>
        <p:nvPicPr>
          <p:cNvPr id="10" name="Picture 9">
            <a:extLst>
              <a:ext uri="{FF2B5EF4-FFF2-40B4-BE49-F238E27FC236}">
                <a16:creationId xmlns:a16="http://schemas.microsoft.com/office/drawing/2014/main" id="{273DCF9A-5126-4396-92A3-1477AF2A5965}"/>
              </a:ext>
            </a:extLst>
          </p:cNvPr>
          <p:cNvPicPr>
            <a:picLocks noChangeAspect="1"/>
          </p:cNvPicPr>
          <p:nvPr/>
        </p:nvPicPr>
        <p:blipFill>
          <a:blip r:embed="rId2"/>
          <a:stretch>
            <a:fillRect/>
          </a:stretch>
        </p:blipFill>
        <p:spPr>
          <a:xfrm>
            <a:off x="1552107" y="3887124"/>
            <a:ext cx="460159" cy="357139"/>
          </a:xfrm>
          <a:prstGeom prst="rect">
            <a:avLst/>
          </a:prstGeom>
        </p:spPr>
      </p:pic>
      <p:pic>
        <p:nvPicPr>
          <p:cNvPr id="11" name="Picture 10">
            <a:extLst>
              <a:ext uri="{FF2B5EF4-FFF2-40B4-BE49-F238E27FC236}">
                <a16:creationId xmlns:a16="http://schemas.microsoft.com/office/drawing/2014/main" id="{D689D52A-C658-461F-9296-F02A20FC5BAD}"/>
              </a:ext>
            </a:extLst>
          </p:cNvPr>
          <p:cNvPicPr>
            <a:picLocks noChangeAspect="1"/>
          </p:cNvPicPr>
          <p:nvPr/>
        </p:nvPicPr>
        <p:blipFill>
          <a:blip r:embed="rId2"/>
          <a:stretch>
            <a:fillRect/>
          </a:stretch>
        </p:blipFill>
        <p:spPr>
          <a:xfrm>
            <a:off x="943054" y="1558125"/>
            <a:ext cx="378974" cy="294129"/>
          </a:xfrm>
          <a:prstGeom prst="rect">
            <a:avLst/>
          </a:prstGeom>
        </p:spPr>
      </p:pic>
      <p:pic>
        <p:nvPicPr>
          <p:cNvPr id="12" name="Picture 11">
            <a:extLst>
              <a:ext uri="{FF2B5EF4-FFF2-40B4-BE49-F238E27FC236}">
                <a16:creationId xmlns:a16="http://schemas.microsoft.com/office/drawing/2014/main" id="{005E499B-C70F-4BCF-A8D3-27022EC8B66D}"/>
              </a:ext>
            </a:extLst>
          </p:cNvPr>
          <p:cNvPicPr>
            <a:picLocks noChangeAspect="1"/>
          </p:cNvPicPr>
          <p:nvPr/>
        </p:nvPicPr>
        <p:blipFill>
          <a:blip r:embed="rId2"/>
          <a:stretch>
            <a:fillRect/>
          </a:stretch>
        </p:blipFill>
        <p:spPr>
          <a:xfrm>
            <a:off x="815589" y="3731248"/>
            <a:ext cx="460160" cy="357139"/>
          </a:xfrm>
          <a:prstGeom prst="rect">
            <a:avLst/>
          </a:prstGeom>
        </p:spPr>
      </p:pic>
      <p:sp>
        <p:nvSpPr>
          <p:cNvPr id="20" name="TextBox 19">
            <a:extLst>
              <a:ext uri="{FF2B5EF4-FFF2-40B4-BE49-F238E27FC236}">
                <a16:creationId xmlns:a16="http://schemas.microsoft.com/office/drawing/2014/main" id="{2D85374B-A8CD-41E2-8218-771E94D9BF5A}"/>
              </a:ext>
            </a:extLst>
          </p:cNvPr>
          <p:cNvSpPr txBox="1"/>
          <p:nvPr/>
        </p:nvSpPr>
        <p:spPr>
          <a:xfrm>
            <a:off x="6174382" y="1503064"/>
            <a:ext cx="2799483" cy="2585323"/>
          </a:xfrm>
          <a:prstGeom prst="rect">
            <a:avLst/>
          </a:prstGeom>
          <a:noFill/>
        </p:spPr>
        <p:txBody>
          <a:bodyPr wrap="square" rtlCol="0">
            <a:spAutoFit/>
          </a:bodyPr>
          <a:lstStyle/>
          <a:p>
            <a:r>
              <a:rPr lang="en-US" dirty="0"/>
              <a:t>Year 2 Rotation:</a:t>
            </a:r>
          </a:p>
          <a:p>
            <a:endParaRPr lang="en-US" sz="1400" dirty="0"/>
          </a:p>
          <a:p>
            <a:r>
              <a:rPr lang="en-US" sz="1400" dirty="0"/>
              <a:t>Pasture #4:  May 15 – July 15</a:t>
            </a:r>
          </a:p>
          <a:p>
            <a:endParaRPr lang="en-US" sz="1400" dirty="0"/>
          </a:p>
          <a:p>
            <a:r>
              <a:rPr lang="en-US" sz="1400" dirty="0"/>
              <a:t>Pasture #3:  July 16 – August 15</a:t>
            </a:r>
          </a:p>
          <a:p>
            <a:endParaRPr lang="en-US" sz="1400" dirty="0"/>
          </a:p>
          <a:p>
            <a:r>
              <a:rPr lang="en-US" sz="1400" dirty="0"/>
              <a:t>Pasture #2:  August 16 – Sept. 20</a:t>
            </a:r>
          </a:p>
          <a:p>
            <a:endParaRPr lang="en-US" sz="1400" dirty="0"/>
          </a:p>
          <a:p>
            <a:r>
              <a:rPr lang="en-US" sz="1400" dirty="0"/>
              <a:t>Pasture #1:  Sept. 20-October 31</a:t>
            </a:r>
          </a:p>
          <a:p>
            <a:endParaRPr lang="en-US" sz="1400" dirty="0"/>
          </a:p>
          <a:p>
            <a:endParaRPr lang="en-US" dirty="0"/>
          </a:p>
        </p:txBody>
      </p:sp>
      <p:sp>
        <p:nvSpPr>
          <p:cNvPr id="21" name="TextBox 20">
            <a:extLst>
              <a:ext uri="{FF2B5EF4-FFF2-40B4-BE49-F238E27FC236}">
                <a16:creationId xmlns:a16="http://schemas.microsoft.com/office/drawing/2014/main" id="{4C538CDE-EF1A-4F7C-9FF9-A5B461AE5258}"/>
              </a:ext>
            </a:extLst>
          </p:cNvPr>
          <p:cNvSpPr txBox="1"/>
          <p:nvPr/>
        </p:nvSpPr>
        <p:spPr>
          <a:xfrm>
            <a:off x="2083159" y="1143000"/>
            <a:ext cx="1422041" cy="369332"/>
          </a:xfrm>
          <a:prstGeom prst="rect">
            <a:avLst/>
          </a:prstGeom>
          <a:noFill/>
        </p:spPr>
        <p:txBody>
          <a:bodyPr wrap="square" rtlCol="0">
            <a:spAutoFit/>
          </a:bodyPr>
          <a:lstStyle/>
          <a:p>
            <a:r>
              <a:rPr lang="en-US" dirty="0"/>
              <a:t>Pasture #1</a:t>
            </a:r>
          </a:p>
        </p:txBody>
      </p:sp>
      <p:sp>
        <p:nvSpPr>
          <p:cNvPr id="23" name="TextBox 22">
            <a:extLst>
              <a:ext uri="{FF2B5EF4-FFF2-40B4-BE49-F238E27FC236}">
                <a16:creationId xmlns:a16="http://schemas.microsoft.com/office/drawing/2014/main" id="{A064A08C-EB1D-495F-BC68-740B8B3BE3BF}"/>
              </a:ext>
            </a:extLst>
          </p:cNvPr>
          <p:cNvSpPr txBox="1"/>
          <p:nvPr/>
        </p:nvSpPr>
        <p:spPr>
          <a:xfrm>
            <a:off x="4966809" y="986095"/>
            <a:ext cx="1422041" cy="369332"/>
          </a:xfrm>
          <a:prstGeom prst="rect">
            <a:avLst/>
          </a:prstGeom>
          <a:noFill/>
        </p:spPr>
        <p:txBody>
          <a:bodyPr wrap="square" rtlCol="0">
            <a:spAutoFit/>
          </a:bodyPr>
          <a:lstStyle/>
          <a:p>
            <a:r>
              <a:rPr lang="en-US" dirty="0"/>
              <a:t>Pasture #2</a:t>
            </a:r>
          </a:p>
        </p:txBody>
      </p:sp>
      <p:sp>
        <p:nvSpPr>
          <p:cNvPr id="25" name="TextBox 24">
            <a:extLst>
              <a:ext uri="{FF2B5EF4-FFF2-40B4-BE49-F238E27FC236}">
                <a16:creationId xmlns:a16="http://schemas.microsoft.com/office/drawing/2014/main" id="{CB1BBBE1-C82B-4A27-904D-F72DA3575E7C}"/>
              </a:ext>
            </a:extLst>
          </p:cNvPr>
          <p:cNvSpPr txBox="1"/>
          <p:nvPr/>
        </p:nvSpPr>
        <p:spPr>
          <a:xfrm>
            <a:off x="3001822" y="4953000"/>
            <a:ext cx="1422041" cy="369332"/>
          </a:xfrm>
          <a:prstGeom prst="rect">
            <a:avLst/>
          </a:prstGeom>
          <a:noFill/>
        </p:spPr>
        <p:txBody>
          <a:bodyPr wrap="square" rtlCol="0">
            <a:spAutoFit/>
          </a:bodyPr>
          <a:lstStyle/>
          <a:p>
            <a:r>
              <a:rPr lang="en-US" dirty="0"/>
              <a:t>Pasture #3</a:t>
            </a:r>
          </a:p>
        </p:txBody>
      </p:sp>
      <p:sp>
        <p:nvSpPr>
          <p:cNvPr id="26" name="TextBox 25">
            <a:extLst>
              <a:ext uri="{FF2B5EF4-FFF2-40B4-BE49-F238E27FC236}">
                <a16:creationId xmlns:a16="http://schemas.microsoft.com/office/drawing/2014/main" id="{33DE1255-B1B8-470E-A49C-9672A5B7CF58}"/>
              </a:ext>
            </a:extLst>
          </p:cNvPr>
          <p:cNvSpPr txBox="1"/>
          <p:nvPr/>
        </p:nvSpPr>
        <p:spPr>
          <a:xfrm>
            <a:off x="1132541" y="2751242"/>
            <a:ext cx="1422041" cy="369332"/>
          </a:xfrm>
          <a:prstGeom prst="rect">
            <a:avLst/>
          </a:prstGeom>
          <a:noFill/>
        </p:spPr>
        <p:txBody>
          <a:bodyPr wrap="square" rtlCol="0">
            <a:spAutoFit/>
          </a:bodyPr>
          <a:lstStyle/>
          <a:p>
            <a:r>
              <a:rPr lang="en-US" dirty="0"/>
              <a:t>Pasture #4</a:t>
            </a:r>
          </a:p>
        </p:txBody>
      </p:sp>
      <p:sp>
        <p:nvSpPr>
          <p:cNvPr id="32" name="Arrow: Left 31">
            <a:extLst>
              <a:ext uri="{FF2B5EF4-FFF2-40B4-BE49-F238E27FC236}">
                <a16:creationId xmlns:a16="http://schemas.microsoft.com/office/drawing/2014/main" id="{45A544BB-1C83-419F-98E6-84752E4805A6}"/>
              </a:ext>
            </a:extLst>
          </p:cNvPr>
          <p:cNvSpPr/>
          <p:nvPr/>
        </p:nvSpPr>
        <p:spPr>
          <a:xfrm>
            <a:off x="3871939" y="1464664"/>
            <a:ext cx="634492" cy="284450"/>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19E4D381-BD14-4C62-9312-31FD4AE6A965}"/>
              </a:ext>
            </a:extLst>
          </p:cNvPr>
          <p:cNvPicPr>
            <a:picLocks noChangeAspect="1"/>
          </p:cNvPicPr>
          <p:nvPr/>
        </p:nvPicPr>
        <p:blipFill>
          <a:blip r:embed="rId6"/>
          <a:stretch>
            <a:fillRect/>
          </a:stretch>
        </p:blipFill>
        <p:spPr>
          <a:xfrm rot="8507577">
            <a:off x="4112631" y="4262330"/>
            <a:ext cx="670618" cy="323116"/>
          </a:xfrm>
          <a:prstGeom prst="rect">
            <a:avLst/>
          </a:prstGeom>
        </p:spPr>
      </p:pic>
      <p:sp>
        <p:nvSpPr>
          <p:cNvPr id="34" name="Arrow: Left 33">
            <a:extLst>
              <a:ext uri="{FF2B5EF4-FFF2-40B4-BE49-F238E27FC236}">
                <a16:creationId xmlns:a16="http://schemas.microsoft.com/office/drawing/2014/main" id="{4FFB14FA-21EB-475A-B6FC-CCF4492D2345}"/>
              </a:ext>
            </a:extLst>
          </p:cNvPr>
          <p:cNvSpPr/>
          <p:nvPr/>
        </p:nvSpPr>
        <p:spPr>
          <a:xfrm rot="12322636" flipV="1">
            <a:off x="2029366" y="4156833"/>
            <a:ext cx="982039" cy="264013"/>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4883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171699" y="457200"/>
            <a:ext cx="5410199" cy="838200"/>
          </a:xfrm>
        </p:spPr>
        <p:txBody>
          <a:bodyPr>
            <a:normAutofit/>
          </a:bodyPr>
          <a:lstStyle/>
          <a:p>
            <a:r>
              <a:rPr lang="en-US" sz="3200" dirty="0"/>
              <a:t>What is Prescribed Grazing?</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588557" y="1295400"/>
            <a:ext cx="4345106" cy="5105400"/>
          </a:xfrm>
        </p:spPr>
        <p:txBody>
          <a:bodyPr>
            <a:normAutofit/>
          </a:bodyPr>
          <a:lstStyle/>
          <a:p>
            <a:pPr marL="0" indent="0">
              <a:buNone/>
            </a:pPr>
            <a:r>
              <a:rPr lang="en-US" sz="1400" dirty="0"/>
              <a:t>Prescribed grazing is a management plan.  Prescribed grazing consists of grazing in a way that takes into account production potential, site limitations, plant growth and physiology, and nutritional needs of grazing animals.</a:t>
            </a:r>
          </a:p>
          <a:p>
            <a:pPr marL="0" indent="0">
              <a:buNone/>
            </a:pPr>
            <a:r>
              <a:rPr lang="en-US" sz="1400" dirty="0"/>
              <a:t>With prescribed grazing, the intensity, frequency, timing, and duration of grazing and/or browsing is adjusted to meet the objectives for the plant communities, grazing/browsing animals and other rangeland resources.  Animals are managed to allow the grazed plants time to recover and to maintain adequate cover to protect the soils and hydrology of the site.</a:t>
            </a:r>
          </a:p>
          <a:p>
            <a:pPr marL="0" indent="0">
              <a:buNone/>
            </a:pPr>
            <a:r>
              <a:rPr lang="en-US" sz="1400" dirty="0"/>
              <a:t>Recovery time can be provided through deferment and/or rest.  Deferment is removing livestock for a portion of the growing season and rest is removal for an entire year or more.  Livestock are moved based on how fast plants are growing, how much forage is present, and the target amount of use.</a:t>
            </a:r>
          </a:p>
          <a:p>
            <a:pPr>
              <a:buFont typeface="Wingdings" panose="05000000000000000000" pitchFamily="2" charset="2"/>
              <a:buChar char="§"/>
            </a:pPr>
            <a:endParaRPr lang="en-US" sz="1000" i="1" dirty="0"/>
          </a:p>
          <a:p>
            <a:pPr marL="0" indent="0">
              <a:buNone/>
            </a:pPr>
            <a:r>
              <a:rPr lang="en-US" sz="1000" i="1" dirty="0"/>
              <a:t>Photo: A patch of heavily used big bluestem in mid-June.  Moving livestock to another pasture will allow the plants to recover and stay healthy.</a:t>
            </a:r>
          </a:p>
        </p:txBody>
      </p:sp>
      <p:sp>
        <p:nvSpPr>
          <p:cNvPr id="33" name="Rectangle 32">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 up of a green field&#10;&#10;Description generated with very high confidence">
            <a:extLst>
              <a:ext uri="{FF2B5EF4-FFF2-40B4-BE49-F238E27FC236}">
                <a16:creationId xmlns:a16="http://schemas.microsoft.com/office/drawing/2014/main" id="{F94014F3-0277-4A51-B06A-879B746F1F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663" r="25898" b="-2"/>
          <a:stretch/>
        </p:blipFill>
        <p:spPr>
          <a:xfrm>
            <a:off x="5709195" y="10"/>
            <a:ext cx="3434804" cy="6857990"/>
          </a:xfrm>
          <a:prstGeom prst="rect">
            <a:avLst/>
          </a:prstGeom>
        </p:spPr>
      </p:pic>
    </p:spTree>
    <p:extLst>
      <p:ext uri="{BB962C8B-B14F-4D97-AF65-F5344CB8AC3E}">
        <p14:creationId xmlns:p14="http://schemas.microsoft.com/office/powerpoint/2010/main" val="576796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93338" y="139023"/>
            <a:ext cx="8166680" cy="624320"/>
          </a:xfrm>
        </p:spPr>
        <p:txBody>
          <a:bodyPr>
            <a:noAutofit/>
          </a:bodyPr>
          <a:lstStyle/>
          <a:p>
            <a:pPr algn="ctr"/>
            <a:r>
              <a:rPr lang="en-US" sz="2800" dirty="0"/>
              <a:t>Prescribed Grazing Plan: Deferred Rotation-Year 3</a:t>
            </a:r>
          </a:p>
        </p:txBody>
      </p:sp>
      <p:pic>
        <p:nvPicPr>
          <p:cNvPr id="14" name="Picture 13">
            <a:extLst>
              <a:ext uri="{FF2B5EF4-FFF2-40B4-BE49-F238E27FC236}">
                <a16:creationId xmlns:a16="http://schemas.microsoft.com/office/drawing/2014/main" id="{E70DF617-C917-4ABB-A627-3A2A01455655}"/>
              </a:ext>
            </a:extLst>
          </p:cNvPr>
          <p:cNvPicPr>
            <a:picLocks noChangeAspect="1"/>
          </p:cNvPicPr>
          <p:nvPr/>
        </p:nvPicPr>
        <p:blipFill>
          <a:blip r:embed="rId2"/>
          <a:stretch>
            <a:fillRect/>
          </a:stretch>
        </p:blipFill>
        <p:spPr>
          <a:xfrm>
            <a:off x="2514600" y="1752600"/>
            <a:ext cx="546641" cy="424259"/>
          </a:xfrm>
          <a:prstGeom prst="rect">
            <a:avLst/>
          </a:prstGeom>
        </p:spPr>
      </p:pic>
      <p:pic>
        <p:nvPicPr>
          <p:cNvPr id="19" name="Content Placeholder 18">
            <a:extLst>
              <a:ext uri="{FF2B5EF4-FFF2-40B4-BE49-F238E27FC236}">
                <a16:creationId xmlns:a16="http://schemas.microsoft.com/office/drawing/2014/main" id="{E7081934-A8C6-402C-ACE9-A49ADC8AA0E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434" r="21718"/>
          <a:stretch/>
        </p:blipFill>
        <p:spPr>
          <a:xfrm>
            <a:off x="362526" y="763343"/>
            <a:ext cx="5823646" cy="5720796"/>
          </a:xfrm>
        </p:spPr>
      </p:pic>
      <p:pic>
        <p:nvPicPr>
          <p:cNvPr id="13" name="Picture 12">
            <a:extLst>
              <a:ext uri="{FF2B5EF4-FFF2-40B4-BE49-F238E27FC236}">
                <a16:creationId xmlns:a16="http://schemas.microsoft.com/office/drawing/2014/main" id="{A678B63B-2133-40F1-AF3A-31AA8EB967BB}"/>
              </a:ext>
            </a:extLst>
          </p:cNvPr>
          <p:cNvPicPr>
            <a:picLocks noChangeAspect="1"/>
          </p:cNvPicPr>
          <p:nvPr/>
        </p:nvPicPr>
        <p:blipFill>
          <a:blip r:embed="rId2"/>
          <a:stretch>
            <a:fillRect/>
          </a:stretch>
        </p:blipFill>
        <p:spPr>
          <a:xfrm>
            <a:off x="2721498" y="3806923"/>
            <a:ext cx="460159" cy="357138"/>
          </a:xfrm>
          <a:prstGeom prst="rect">
            <a:avLst/>
          </a:prstGeom>
        </p:spPr>
      </p:pic>
      <p:pic>
        <p:nvPicPr>
          <p:cNvPr id="6" name="Picture 5" descr="A picture containing transport&#10;&#10;Description generated with high confidence">
            <a:extLst>
              <a:ext uri="{FF2B5EF4-FFF2-40B4-BE49-F238E27FC236}">
                <a16:creationId xmlns:a16="http://schemas.microsoft.com/office/drawing/2014/main" id="{991FF788-7D75-4580-97CC-5B37C06EFEE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528264" y="5495539"/>
            <a:ext cx="463566" cy="357139"/>
          </a:xfrm>
          <a:prstGeom prst="rect">
            <a:avLst/>
          </a:prstGeom>
        </p:spPr>
      </p:pic>
      <p:pic>
        <p:nvPicPr>
          <p:cNvPr id="7" name="Picture 6">
            <a:extLst>
              <a:ext uri="{FF2B5EF4-FFF2-40B4-BE49-F238E27FC236}">
                <a16:creationId xmlns:a16="http://schemas.microsoft.com/office/drawing/2014/main" id="{03A59E70-3C7F-4EEE-A088-BD3785558B98}"/>
              </a:ext>
            </a:extLst>
          </p:cNvPr>
          <p:cNvPicPr>
            <a:picLocks noChangeAspect="1"/>
          </p:cNvPicPr>
          <p:nvPr/>
        </p:nvPicPr>
        <p:blipFill>
          <a:blip r:embed="rId2"/>
          <a:stretch>
            <a:fillRect/>
          </a:stretch>
        </p:blipFill>
        <p:spPr>
          <a:xfrm>
            <a:off x="3929775" y="5764053"/>
            <a:ext cx="392580" cy="304689"/>
          </a:xfrm>
          <a:prstGeom prst="rect">
            <a:avLst/>
          </a:prstGeom>
        </p:spPr>
      </p:pic>
      <p:pic>
        <p:nvPicPr>
          <p:cNvPr id="8" name="Picture 7">
            <a:extLst>
              <a:ext uri="{FF2B5EF4-FFF2-40B4-BE49-F238E27FC236}">
                <a16:creationId xmlns:a16="http://schemas.microsoft.com/office/drawing/2014/main" id="{099E5154-33C0-4457-AE91-8C07C443F9DF}"/>
              </a:ext>
            </a:extLst>
          </p:cNvPr>
          <p:cNvPicPr>
            <a:picLocks noChangeAspect="1"/>
          </p:cNvPicPr>
          <p:nvPr/>
        </p:nvPicPr>
        <p:blipFill>
          <a:blip r:embed="rId2"/>
          <a:stretch>
            <a:fillRect/>
          </a:stretch>
        </p:blipFill>
        <p:spPr>
          <a:xfrm>
            <a:off x="3391387" y="5413744"/>
            <a:ext cx="487950" cy="378707"/>
          </a:xfrm>
          <a:prstGeom prst="rect">
            <a:avLst/>
          </a:prstGeom>
        </p:spPr>
      </p:pic>
      <p:pic>
        <p:nvPicPr>
          <p:cNvPr id="9" name="Picture 8">
            <a:extLst>
              <a:ext uri="{FF2B5EF4-FFF2-40B4-BE49-F238E27FC236}">
                <a16:creationId xmlns:a16="http://schemas.microsoft.com/office/drawing/2014/main" id="{B1CF7069-F377-40E0-ABF5-520B744F2705}"/>
              </a:ext>
            </a:extLst>
          </p:cNvPr>
          <p:cNvPicPr>
            <a:picLocks noChangeAspect="1"/>
          </p:cNvPicPr>
          <p:nvPr/>
        </p:nvPicPr>
        <p:blipFill>
          <a:blip r:embed="rId2"/>
          <a:stretch>
            <a:fillRect/>
          </a:stretch>
        </p:blipFill>
        <p:spPr>
          <a:xfrm>
            <a:off x="2656773" y="4840329"/>
            <a:ext cx="392580" cy="304689"/>
          </a:xfrm>
          <a:prstGeom prst="rect">
            <a:avLst/>
          </a:prstGeom>
        </p:spPr>
      </p:pic>
      <p:pic>
        <p:nvPicPr>
          <p:cNvPr id="10" name="Picture 9">
            <a:extLst>
              <a:ext uri="{FF2B5EF4-FFF2-40B4-BE49-F238E27FC236}">
                <a16:creationId xmlns:a16="http://schemas.microsoft.com/office/drawing/2014/main" id="{273DCF9A-5126-4396-92A3-1477AF2A5965}"/>
              </a:ext>
            </a:extLst>
          </p:cNvPr>
          <p:cNvPicPr>
            <a:picLocks noChangeAspect="1"/>
          </p:cNvPicPr>
          <p:nvPr/>
        </p:nvPicPr>
        <p:blipFill>
          <a:blip r:embed="rId2"/>
          <a:stretch>
            <a:fillRect/>
          </a:stretch>
        </p:blipFill>
        <p:spPr>
          <a:xfrm>
            <a:off x="3766922" y="4561842"/>
            <a:ext cx="460159" cy="357139"/>
          </a:xfrm>
          <a:prstGeom prst="rect">
            <a:avLst/>
          </a:prstGeom>
        </p:spPr>
      </p:pic>
      <p:pic>
        <p:nvPicPr>
          <p:cNvPr id="11" name="Picture 10">
            <a:extLst>
              <a:ext uri="{FF2B5EF4-FFF2-40B4-BE49-F238E27FC236}">
                <a16:creationId xmlns:a16="http://schemas.microsoft.com/office/drawing/2014/main" id="{D689D52A-C658-461F-9296-F02A20FC5BAD}"/>
              </a:ext>
            </a:extLst>
          </p:cNvPr>
          <p:cNvPicPr>
            <a:picLocks noChangeAspect="1"/>
          </p:cNvPicPr>
          <p:nvPr/>
        </p:nvPicPr>
        <p:blipFill>
          <a:blip r:embed="rId2"/>
          <a:stretch>
            <a:fillRect/>
          </a:stretch>
        </p:blipFill>
        <p:spPr>
          <a:xfrm>
            <a:off x="3162716" y="4364214"/>
            <a:ext cx="378974" cy="294129"/>
          </a:xfrm>
          <a:prstGeom prst="rect">
            <a:avLst/>
          </a:prstGeom>
        </p:spPr>
      </p:pic>
      <p:pic>
        <p:nvPicPr>
          <p:cNvPr id="12" name="Picture 11">
            <a:extLst>
              <a:ext uri="{FF2B5EF4-FFF2-40B4-BE49-F238E27FC236}">
                <a16:creationId xmlns:a16="http://schemas.microsoft.com/office/drawing/2014/main" id="{005E499B-C70F-4BCF-A8D3-27022EC8B66D}"/>
              </a:ext>
            </a:extLst>
          </p:cNvPr>
          <p:cNvPicPr>
            <a:picLocks noChangeAspect="1"/>
          </p:cNvPicPr>
          <p:nvPr/>
        </p:nvPicPr>
        <p:blipFill>
          <a:blip r:embed="rId2"/>
          <a:stretch>
            <a:fillRect/>
          </a:stretch>
        </p:blipFill>
        <p:spPr>
          <a:xfrm>
            <a:off x="4295918" y="5235175"/>
            <a:ext cx="460160" cy="357139"/>
          </a:xfrm>
          <a:prstGeom prst="rect">
            <a:avLst/>
          </a:prstGeom>
        </p:spPr>
      </p:pic>
      <p:sp>
        <p:nvSpPr>
          <p:cNvPr id="20" name="TextBox 19">
            <a:extLst>
              <a:ext uri="{FF2B5EF4-FFF2-40B4-BE49-F238E27FC236}">
                <a16:creationId xmlns:a16="http://schemas.microsoft.com/office/drawing/2014/main" id="{2D85374B-A8CD-41E2-8218-771E94D9BF5A}"/>
              </a:ext>
            </a:extLst>
          </p:cNvPr>
          <p:cNvSpPr txBox="1"/>
          <p:nvPr/>
        </p:nvSpPr>
        <p:spPr>
          <a:xfrm>
            <a:off x="6174382" y="1503064"/>
            <a:ext cx="2799483" cy="2585323"/>
          </a:xfrm>
          <a:prstGeom prst="rect">
            <a:avLst/>
          </a:prstGeom>
          <a:noFill/>
        </p:spPr>
        <p:txBody>
          <a:bodyPr wrap="square" rtlCol="0">
            <a:spAutoFit/>
          </a:bodyPr>
          <a:lstStyle/>
          <a:p>
            <a:r>
              <a:rPr lang="en-US" dirty="0"/>
              <a:t>Year 3 Rotation:</a:t>
            </a:r>
          </a:p>
          <a:p>
            <a:endParaRPr lang="en-US" sz="1400" dirty="0"/>
          </a:p>
          <a:p>
            <a:r>
              <a:rPr lang="en-US" sz="1400" dirty="0"/>
              <a:t>Pasture #3:  May 15 – June 15</a:t>
            </a:r>
          </a:p>
          <a:p>
            <a:endParaRPr lang="en-US" sz="1400" dirty="0"/>
          </a:p>
          <a:p>
            <a:r>
              <a:rPr lang="en-US" sz="1400" dirty="0"/>
              <a:t>Pasture #4:  June 16 – August 15</a:t>
            </a:r>
          </a:p>
          <a:p>
            <a:endParaRPr lang="en-US" sz="1400" dirty="0"/>
          </a:p>
          <a:p>
            <a:r>
              <a:rPr lang="en-US" sz="1400" dirty="0"/>
              <a:t>Pasture #1:  August 16 – Sept. 26</a:t>
            </a:r>
          </a:p>
          <a:p>
            <a:endParaRPr lang="en-US" sz="1400" dirty="0"/>
          </a:p>
          <a:p>
            <a:r>
              <a:rPr lang="en-US" sz="1400" dirty="0"/>
              <a:t>Pasture #2:  Sept. 27 – Oct. 31</a:t>
            </a:r>
          </a:p>
          <a:p>
            <a:endParaRPr lang="en-US" sz="1400" dirty="0"/>
          </a:p>
          <a:p>
            <a:endParaRPr lang="en-US" dirty="0"/>
          </a:p>
        </p:txBody>
      </p:sp>
      <p:sp>
        <p:nvSpPr>
          <p:cNvPr id="21" name="TextBox 20">
            <a:extLst>
              <a:ext uri="{FF2B5EF4-FFF2-40B4-BE49-F238E27FC236}">
                <a16:creationId xmlns:a16="http://schemas.microsoft.com/office/drawing/2014/main" id="{4C538CDE-EF1A-4F7C-9FF9-A5B461AE5258}"/>
              </a:ext>
            </a:extLst>
          </p:cNvPr>
          <p:cNvSpPr txBox="1"/>
          <p:nvPr/>
        </p:nvSpPr>
        <p:spPr>
          <a:xfrm>
            <a:off x="2083159" y="1143000"/>
            <a:ext cx="1422041" cy="369332"/>
          </a:xfrm>
          <a:prstGeom prst="rect">
            <a:avLst/>
          </a:prstGeom>
          <a:noFill/>
        </p:spPr>
        <p:txBody>
          <a:bodyPr wrap="square" rtlCol="0">
            <a:spAutoFit/>
          </a:bodyPr>
          <a:lstStyle/>
          <a:p>
            <a:r>
              <a:rPr lang="en-US" dirty="0"/>
              <a:t>Pasture #1</a:t>
            </a:r>
          </a:p>
        </p:txBody>
      </p:sp>
      <p:sp>
        <p:nvSpPr>
          <p:cNvPr id="23" name="TextBox 22">
            <a:extLst>
              <a:ext uri="{FF2B5EF4-FFF2-40B4-BE49-F238E27FC236}">
                <a16:creationId xmlns:a16="http://schemas.microsoft.com/office/drawing/2014/main" id="{A064A08C-EB1D-495F-BC68-740B8B3BE3BF}"/>
              </a:ext>
            </a:extLst>
          </p:cNvPr>
          <p:cNvSpPr txBox="1"/>
          <p:nvPr/>
        </p:nvSpPr>
        <p:spPr>
          <a:xfrm>
            <a:off x="4966809" y="986095"/>
            <a:ext cx="1422041" cy="369332"/>
          </a:xfrm>
          <a:prstGeom prst="rect">
            <a:avLst/>
          </a:prstGeom>
          <a:noFill/>
        </p:spPr>
        <p:txBody>
          <a:bodyPr wrap="square" rtlCol="0">
            <a:spAutoFit/>
          </a:bodyPr>
          <a:lstStyle/>
          <a:p>
            <a:r>
              <a:rPr lang="en-US" dirty="0"/>
              <a:t>Pasture #2</a:t>
            </a:r>
          </a:p>
        </p:txBody>
      </p:sp>
      <p:sp>
        <p:nvSpPr>
          <p:cNvPr id="25" name="TextBox 24">
            <a:extLst>
              <a:ext uri="{FF2B5EF4-FFF2-40B4-BE49-F238E27FC236}">
                <a16:creationId xmlns:a16="http://schemas.microsoft.com/office/drawing/2014/main" id="{CB1BBBE1-C82B-4A27-904D-F72DA3575E7C}"/>
              </a:ext>
            </a:extLst>
          </p:cNvPr>
          <p:cNvSpPr txBox="1"/>
          <p:nvPr/>
        </p:nvSpPr>
        <p:spPr>
          <a:xfrm>
            <a:off x="3001822" y="4953000"/>
            <a:ext cx="1422041" cy="369332"/>
          </a:xfrm>
          <a:prstGeom prst="rect">
            <a:avLst/>
          </a:prstGeom>
          <a:noFill/>
        </p:spPr>
        <p:txBody>
          <a:bodyPr wrap="square" rtlCol="0">
            <a:spAutoFit/>
          </a:bodyPr>
          <a:lstStyle/>
          <a:p>
            <a:r>
              <a:rPr lang="en-US" dirty="0"/>
              <a:t>Pasture #3</a:t>
            </a:r>
          </a:p>
        </p:txBody>
      </p:sp>
      <p:sp>
        <p:nvSpPr>
          <p:cNvPr id="26" name="TextBox 25">
            <a:extLst>
              <a:ext uri="{FF2B5EF4-FFF2-40B4-BE49-F238E27FC236}">
                <a16:creationId xmlns:a16="http://schemas.microsoft.com/office/drawing/2014/main" id="{33DE1255-B1B8-470E-A49C-9672A5B7CF58}"/>
              </a:ext>
            </a:extLst>
          </p:cNvPr>
          <p:cNvSpPr txBox="1"/>
          <p:nvPr/>
        </p:nvSpPr>
        <p:spPr>
          <a:xfrm>
            <a:off x="1132541" y="2751242"/>
            <a:ext cx="1422041" cy="369332"/>
          </a:xfrm>
          <a:prstGeom prst="rect">
            <a:avLst/>
          </a:prstGeom>
          <a:noFill/>
        </p:spPr>
        <p:txBody>
          <a:bodyPr wrap="square" rtlCol="0">
            <a:spAutoFit/>
          </a:bodyPr>
          <a:lstStyle/>
          <a:p>
            <a:r>
              <a:rPr lang="en-US" dirty="0"/>
              <a:t>Pasture #4</a:t>
            </a:r>
          </a:p>
        </p:txBody>
      </p:sp>
      <p:sp>
        <p:nvSpPr>
          <p:cNvPr id="32" name="Arrow: Left 31">
            <a:extLst>
              <a:ext uri="{FF2B5EF4-FFF2-40B4-BE49-F238E27FC236}">
                <a16:creationId xmlns:a16="http://schemas.microsoft.com/office/drawing/2014/main" id="{45A544BB-1C83-419F-98E6-84752E4805A6}"/>
              </a:ext>
            </a:extLst>
          </p:cNvPr>
          <p:cNvSpPr/>
          <p:nvPr/>
        </p:nvSpPr>
        <p:spPr>
          <a:xfrm>
            <a:off x="3505200" y="1603744"/>
            <a:ext cx="634492" cy="284450"/>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19E4D381-BD14-4C62-9312-31FD4AE6A965}"/>
              </a:ext>
            </a:extLst>
          </p:cNvPr>
          <p:cNvPicPr>
            <a:picLocks noChangeAspect="1"/>
          </p:cNvPicPr>
          <p:nvPr/>
        </p:nvPicPr>
        <p:blipFill>
          <a:blip r:embed="rId6"/>
          <a:stretch>
            <a:fillRect/>
          </a:stretch>
        </p:blipFill>
        <p:spPr>
          <a:xfrm rot="8507577">
            <a:off x="4112631" y="4262330"/>
            <a:ext cx="670618" cy="323116"/>
          </a:xfrm>
          <a:prstGeom prst="rect">
            <a:avLst/>
          </a:prstGeom>
        </p:spPr>
      </p:pic>
      <p:sp>
        <p:nvSpPr>
          <p:cNvPr id="34" name="Arrow: Left 33">
            <a:extLst>
              <a:ext uri="{FF2B5EF4-FFF2-40B4-BE49-F238E27FC236}">
                <a16:creationId xmlns:a16="http://schemas.microsoft.com/office/drawing/2014/main" id="{4FFB14FA-21EB-475A-B6FC-CCF4492D2345}"/>
              </a:ext>
            </a:extLst>
          </p:cNvPr>
          <p:cNvSpPr/>
          <p:nvPr/>
        </p:nvSpPr>
        <p:spPr>
          <a:xfrm rot="19274769" flipV="1">
            <a:off x="1387295" y="2016113"/>
            <a:ext cx="701010" cy="237875"/>
          </a:xfrm>
          <a:prstGeom prst="leftArrow">
            <a:avLst>
              <a:gd name="adj1" fmla="val 57466"/>
              <a:gd name="adj2"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6962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93338" y="139023"/>
            <a:ext cx="8166680" cy="624320"/>
          </a:xfrm>
        </p:spPr>
        <p:txBody>
          <a:bodyPr>
            <a:noAutofit/>
          </a:bodyPr>
          <a:lstStyle/>
          <a:p>
            <a:pPr algn="ctr"/>
            <a:r>
              <a:rPr lang="en-US" sz="2800" dirty="0"/>
              <a:t>Prescribed Grazing Plan: Deferred Rotation-Year 4</a:t>
            </a:r>
          </a:p>
        </p:txBody>
      </p:sp>
      <p:pic>
        <p:nvPicPr>
          <p:cNvPr id="14" name="Picture 13">
            <a:extLst>
              <a:ext uri="{FF2B5EF4-FFF2-40B4-BE49-F238E27FC236}">
                <a16:creationId xmlns:a16="http://schemas.microsoft.com/office/drawing/2014/main" id="{E70DF617-C917-4ABB-A627-3A2A01455655}"/>
              </a:ext>
            </a:extLst>
          </p:cNvPr>
          <p:cNvPicPr>
            <a:picLocks noChangeAspect="1"/>
          </p:cNvPicPr>
          <p:nvPr/>
        </p:nvPicPr>
        <p:blipFill>
          <a:blip r:embed="rId2"/>
          <a:stretch>
            <a:fillRect/>
          </a:stretch>
        </p:blipFill>
        <p:spPr>
          <a:xfrm>
            <a:off x="2514600" y="1752600"/>
            <a:ext cx="546641" cy="424259"/>
          </a:xfrm>
          <a:prstGeom prst="rect">
            <a:avLst/>
          </a:prstGeom>
        </p:spPr>
      </p:pic>
      <p:pic>
        <p:nvPicPr>
          <p:cNvPr id="19" name="Content Placeholder 18">
            <a:extLst>
              <a:ext uri="{FF2B5EF4-FFF2-40B4-BE49-F238E27FC236}">
                <a16:creationId xmlns:a16="http://schemas.microsoft.com/office/drawing/2014/main" id="{E7081934-A8C6-402C-ACE9-A49ADC8AA0E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434" r="21718"/>
          <a:stretch/>
        </p:blipFill>
        <p:spPr>
          <a:xfrm>
            <a:off x="103261" y="685800"/>
            <a:ext cx="6057723" cy="5950739"/>
          </a:xfrm>
        </p:spPr>
      </p:pic>
      <p:pic>
        <p:nvPicPr>
          <p:cNvPr id="13" name="Picture 12">
            <a:extLst>
              <a:ext uri="{FF2B5EF4-FFF2-40B4-BE49-F238E27FC236}">
                <a16:creationId xmlns:a16="http://schemas.microsoft.com/office/drawing/2014/main" id="{A678B63B-2133-40F1-AF3A-31AA8EB967BB}"/>
              </a:ext>
            </a:extLst>
          </p:cNvPr>
          <p:cNvPicPr>
            <a:picLocks noChangeAspect="1"/>
          </p:cNvPicPr>
          <p:nvPr/>
        </p:nvPicPr>
        <p:blipFill>
          <a:blip r:embed="rId2"/>
          <a:stretch>
            <a:fillRect/>
          </a:stretch>
        </p:blipFill>
        <p:spPr>
          <a:xfrm>
            <a:off x="1676401" y="986095"/>
            <a:ext cx="481527" cy="372963"/>
          </a:xfrm>
          <a:prstGeom prst="rect">
            <a:avLst/>
          </a:prstGeom>
        </p:spPr>
      </p:pic>
      <p:pic>
        <p:nvPicPr>
          <p:cNvPr id="6" name="Picture 5" descr="A picture containing transport&#10;&#10;Description generated with high confidence">
            <a:extLst>
              <a:ext uri="{FF2B5EF4-FFF2-40B4-BE49-F238E27FC236}">
                <a16:creationId xmlns:a16="http://schemas.microsoft.com/office/drawing/2014/main" id="{991FF788-7D75-4580-97CC-5B37C06EFEE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930431" y="2284889"/>
            <a:ext cx="463566" cy="357139"/>
          </a:xfrm>
          <a:prstGeom prst="rect">
            <a:avLst/>
          </a:prstGeom>
        </p:spPr>
      </p:pic>
      <p:pic>
        <p:nvPicPr>
          <p:cNvPr id="7" name="Picture 6">
            <a:extLst>
              <a:ext uri="{FF2B5EF4-FFF2-40B4-BE49-F238E27FC236}">
                <a16:creationId xmlns:a16="http://schemas.microsoft.com/office/drawing/2014/main" id="{03A59E70-3C7F-4EEE-A088-BD3785558B98}"/>
              </a:ext>
            </a:extLst>
          </p:cNvPr>
          <p:cNvPicPr>
            <a:picLocks noChangeAspect="1"/>
          </p:cNvPicPr>
          <p:nvPr/>
        </p:nvPicPr>
        <p:blipFill>
          <a:blip r:embed="rId2"/>
          <a:stretch>
            <a:fillRect/>
          </a:stretch>
        </p:blipFill>
        <p:spPr>
          <a:xfrm>
            <a:off x="3828200" y="2678450"/>
            <a:ext cx="392580" cy="304689"/>
          </a:xfrm>
          <a:prstGeom prst="rect">
            <a:avLst/>
          </a:prstGeom>
        </p:spPr>
      </p:pic>
      <p:pic>
        <p:nvPicPr>
          <p:cNvPr id="8" name="Picture 7">
            <a:extLst>
              <a:ext uri="{FF2B5EF4-FFF2-40B4-BE49-F238E27FC236}">
                <a16:creationId xmlns:a16="http://schemas.microsoft.com/office/drawing/2014/main" id="{099E5154-33C0-4457-AE91-8C07C443F9DF}"/>
              </a:ext>
            </a:extLst>
          </p:cNvPr>
          <p:cNvPicPr>
            <a:picLocks noChangeAspect="1"/>
          </p:cNvPicPr>
          <p:nvPr/>
        </p:nvPicPr>
        <p:blipFill>
          <a:blip r:embed="rId2"/>
          <a:stretch>
            <a:fillRect/>
          </a:stretch>
        </p:blipFill>
        <p:spPr>
          <a:xfrm>
            <a:off x="3170110" y="1825119"/>
            <a:ext cx="487950" cy="378707"/>
          </a:xfrm>
          <a:prstGeom prst="rect">
            <a:avLst/>
          </a:prstGeom>
        </p:spPr>
      </p:pic>
      <p:pic>
        <p:nvPicPr>
          <p:cNvPr id="9" name="Picture 8">
            <a:extLst>
              <a:ext uri="{FF2B5EF4-FFF2-40B4-BE49-F238E27FC236}">
                <a16:creationId xmlns:a16="http://schemas.microsoft.com/office/drawing/2014/main" id="{B1CF7069-F377-40E0-ABF5-520B744F2705}"/>
              </a:ext>
            </a:extLst>
          </p:cNvPr>
          <p:cNvPicPr>
            <a:picLocks noChangeAspect="1"/>
          </p:cNvPicPr>
          <p:nvPr/>
        </p:nvPicPr>
        <p:blipFill>
          <a:blip r:embed="rId2"/>
          <a:stretch>
            <a:fillRect/>
          </a:stretch>
        </p:blipFill>
        <p:spPr>
          <a:xfrm>
            <a:off x="2655659" y="2579511"/>
            <a:ext cx="392580" cy="304689"/>
          </a:xfrm>
          <a:prstGeom prst="rect">
            <a:avLst/>
          </a:prstGeom>
        </p:spPr>
      </p:pic>
      <p:pic>
        <p:nvPicPr>
          <p:cNvPr id="10" name="Picture 9">
            <a:extLst>
              <a:ext uri="{FF2B5EF4-FFF2-40B4-BE49-F238E27FC236}">
                <a16:creationId xmlns:a16="http://schemas.microsoft.com/office/drawing/2014/main" id="{273DCF9A-5126-4396-92A3-1477AF2A5965}"/>
              </a:ext>
            </a:extLst>
          </p:cNvPr>
          <p:cNvPicPr>
            <a:picLocks noChangeAspect="1"/>
          </p:cNvPicPr>
          <p:nvPr/>
        </p:nvPicPr>
        <p:blipFill>
          <a:blip r:embed="rId2"/>
          <a:stretch>
            <a:fillRect/>
          </a:stretch>
        </p:blipFill>
        <p:spPr>
          <a:xfrm>
            <a:off x="2749214" y="1423330"/>
            <a:ext cx="460159" cy="357139"/>
          </a:xfrm>
          <a:prstGeom prst="rect">
            <a:avLst/>
          </a:prstGeom>
        </p:spPr>
      </p:pic>
      <p:pic>
        <p:nvPicPr>
          <p:cNvPr id="11" name="Picture 10">
            <a:extLst>
              <a:ext uri="{FF2B5EF4-FFF2-40B4-BE49-F238E27FC236}">
                <a16:creationId xmlns:a16="http://schemas.microsoft.com/office/drawing/2014/main" id="{D689D52A-C658-461F-9296-F02A20FC5BAD}"/>
              </a:ext>
            </a:extLst>
          </p:cNvPr>
          <p:cNvPicPr>
            <a:picLocks noChangeAspect="1"/>
          </p:cNvPicPr>
          <p:nvPr/>
        </p:nvPicPr>
        <p:blipFill>
          <a:blip r:embed="rId2"/>
          <a:stretch>
            <a:fillRect/>
          </a:stretch>
        </p:blipFill>
        <p:spPr>
          <a:xfrm>
            <a:off x="1909858" y="1631273"/>
            <a:ext cx="378974" cy="294129"/>
          </a:xfrm>
          <a:prstGeom prst="rect">
            <a:avLst/>
          </a:prstGeom>
        </p:spPr>
      </p:pic>
      <p:pic>
        <p:nvPicPr>
          <p:cNvPr id="12" name="Picture 11">
            <a:extLst>
              <a:ext uri="{FF2B5EF4-FFF2-40B4-BE49-F238E27FC236}">
                <a16:creationId xmlns:a16="http://schemas.microsoft.com/office/drawing/2014/main" id="{005E499B-C70F-4BCF-A8D3-27022EC8B66D}"/>
              </a:ext>
            </a:extLst>
          </p:cNvPr>
          <p:cNvPicPr>
            <a:picLocks noChangeAspect="1"/>
          </p:cNvPicPr>
          <p:nvPr/>
        </p:nvPicPr>
        <p:blipFill>
          <a:blip r:embed="rId2"/>
          <a:stretch>
            <a:fillRect/>
          </a:stretch>
        </p:blipFill>
        <p:spPr>
          <a:xfrm>
            <a:off x="3427980" y="2376269"/>
            <a:ext cx="460160" cy="357139"/>
          </a:xfrm>
          <a:prstGeom prst="rect">
            <a:avLst/>
          </a:prstGeom>
        </p:spPr>
      </p:pic>
      <p:sp>
        <p:nvSpPr>
          <p:cNvPr id="20" name="TextBox 19">
            <a:extLst>
              <a:ext uri="{FF2B5EF4-FFF2-40B4-BE49-F238E27FC236}">
                <a16:creationId xmlns:a16="http://schemas.microsoft.com/office/drawing/2014/main" id="{2D85374B-A8CD-41E2-8218-771E94D9BF5A}"/>
              </a:ext>
            </a:extLst>
          </p:cNvPr>
          <p:cNvSpPr txBox="1"/>
          <p:nvPr/>
        </p:nvSpPr>
        <p:spPr>
          <a:xfrm>
            <a:off x="6174382" y="1503064"/>
            <a:ext cx="2799483" cy="2800767"/>
          </a:xfrm>
          <a:prstGeom prst="rect">
            <a:avLst/>
          </a:prstGeom>
          <a:noFill/>
        </p:spPr>
        <p:txBody>
          <a:bodyPr wrap="square" rtlCol="0">
            <a:spAutoFit/>
          </a:bodyPr>
          <a:lstStyle/>
          <a:p>
            <a:r>
              <a:rPr lang="en-US" dirty="0"/>
              <a:t>Year 4 Rotation:</a:t>
            </a:r>
          </a:p>
          <a:p>
            <a:endParaRPr lang="en-US" sz="1400" dirty="0"/>
          </a:p>
          <a:p>
            <a:r>
              <a:rPr lang="en-US" sz="1400" dirty="0"/>
              <a:t>Pasture #1:  May 15 – June 25</a:t>
            </a:r>
          </a:p>
          <a:p>
            <a:endParaRPr lang="en-US" sz="1400" dirty="0"/>
          </a:p>
          <a:p>
            <a:r>
              <a:rPr lang="en-US" sz="1400" dirty="0"/>
              <a:t>Pasture #2:  June 26 – August 30</a:t>
            </a:r>
          </a:p>
          <a:p>
            <a:endParaRPr lang="en-US" sz="1400" dirty="0"/>
          </a:p>
          <a:p>
            <a:r>
              <a:rPr lang="en-US" sz="1400" dirty="0"/>
              <a:t>Pasture #3:  August 31 – Sept. 30</a:t>
            </a:r>
          </a:p>
          <a:p>
            <a:endParaRPr lang="en-US" sz="1400" dirty="0"/>
          </a:p>
          <a:p>
            <a:r>
              <a:rPr lang="en-US" sz="1400" dirty="0"/>
              <a:t>Pasture #4:  Oct 1– Oct. 31</a:t>
            </a:r>
          </a:p>
          <a:p>
            <a:endParaRPr lang="en-US" sz="1400" dirty="0"/>
          </a:p>
          <a:p>
            <a:endParaRPr lang="en-US" sz="1400" dirty="0"/>
          </a:p>
          <a:p>
            <a:endParaRPr lang="en-US" dirty="0"/>
          </a:p>
        </p:txBody>
      </p:sp>
      <p:sp>
        <p:nvSpPr>
          <p:cNvPr id="21" name="TextBox 20">
            <a:extLst>
              <a:ext uri="{FF2B5EF4-FFF2-40B4-BE49-F238E27FC236}">
                <a16:creationId xmlns:a16="http://schemas.microsoft.com/office/drawing/2014/main" id="{4C538CDE-EF1A-4F7C-9FF9-A5B461AE5258}"/>
              </a:ext>
            </a:extLst>
          </p:cNvPr>
          <p:cNvSpPr txBox="1"/>
          <p:nvPr/>
        </p:nvSpPr>
        <p:spPr>
          <a:xfrm>
            <a:off x="1803579" y="1294546"/>
            <a:ext cx="1422041" cy="369332"/>
          </a:xfrm>
          <a:prstGeom prst="rect">
            <a:avLst/>
          </a:prstGeom>
          <a:noFill/>
        </p:spPr>
        <p:txBody>
          <a:bodyPr wrap="square" rtlCol="0">
            <a:spAutoFit/>
          </a:bodyPr>
          <a:lstStyle/>
          <a:p>
            <a:r>
              <a:rPr lang="en-US" dirty="0"/>
              <a:t>Pasture #1</a:t>
            </a:r>
          </a:p>
        </p:txBody>
      </p:sp>
      <p:sp>
        <p:nvSpPr>
          <p:cNvPr id="23" name="TextBox 22">
            <a:extLst>
              <a:ext uri="{FF2B5EF4-FFF2-40B4-BE49-F238E27FC236}">
                <a16:creationId xmlns:a16="http://schemas.microsoft.com/office/drawing/2014/main" id="{A064A08C-EB1D-495F-BC68-740B8B3BE3BF}"/>
              </a:ext>
            </a:extLst>
          </p:cNvPr>
          <p:cNvSpPr txBox="1"/>
          <p:nvPr/>
        </p:nvSpPr>
        <p:spPr>
          <a:xfrm>
            <a:off x="4966809" y="986095"/>
            <a:ext cx="1422041" cy="369332"/>
          </a:xfrm>
          <a:prstGeom prst="rect">
            <a:avLst/>
          </a:prstGeom>
          <a:noFill/>
        </p:spPr>
        <p:txBody>
          <a:bodyPr wrap="square" rtlCol="0">
            <a:spAutoFit/>
          </a:bodyPr>
          <a:lstStyle/>
          <a:p>
            <a:r>
              <a:rPr lang="en-US" dirty="0"/>
              <a:t>Pasture #2</a:t>
            </a:r>
          </a:p>
        </p:txBody>
      </p:sp>
      <p:sp>
        <p:nvSpPr>
          <p:cNvPr id="25" name="TextBox 24">
            <a:extLst>
              <a:ext uri="{FF2B5EF4-FFF2-40B4-BE49-F238E27FC236}">
                <a16:creationId xmlns:a16="http://schemas.microsoft.com/office/drawing/2014/main" id="{CB1BBBE1-C82B-4A27-904D-F72DA3575E7C}"/>
              </a:ext>
            </a:extLst>
          </p:cNvPr>
          <p:cNvSpPr txBox="1"/>
          <p:nvPr/>
        </p:nvSpPr>
        <p:spPr>
          <a:xfrm>
            <a:off x="3001822" y="4953000"/>
            <a:ext cx="1422041" cy="369332"/>
          </a:xfrm>
          <a:prstGeom prst="rect">
            <a:avLst/>
          </a:prstGeom>
          <a:noFill/>
        </p:spPr>
        <p:txBody>
          <a:bodyPr wrap="square" rtlCol="0">
            <a:spAutoFit/>
          </a:bodyPr>
          <a:lstStyle/>
          <a:p>
            <a:r>
              <a:rPr lang="en-US" dirty="0"/>
              <a:t>Pasture #3</a:t>
            </a:r>
          </a:p>
        </p:txBody>
      </p:sp>
      <p:sp>
        <p:nvSpPr>
          <p:cNvPr id="26" name="TextBox 25">
            <a:extLst>
              <a:ext uri="{FF2B5EF4-FFF2-40B4-BE49-F238E27FC236}">
                <a16:creationId xmlns:a16="http://schemas.microsoft.com/office/drawing/2014/main" id="{33DE1255-B1B8-470E-A49C-9672A5B7CF58}"/>
              </a:ext>
            </a:extLst>
          </p:cNvPr>
          <p:cNvSpPr txBox="1"/>
          <p:nvPr/>
        </p:nvSpPr>
        <p:spPr>
          <a:xfrm>
            <a:off x="1132541" y="2751242"/>
            <a:ext cx="1422041" cy="369332"/>
          </a:xfrm>
          <a:prstGeom prst="rect">
            <a:avLst/>
          </a:prstGeom>
          <a:noFill/>
        </p:spPr>
        <p:txBody>
          <a:bodyPr wrap="square" rtlCol="0">
            <a:spAutoFit/>
          </a:bodyPr>
          <a:lstStyle/>
          <a:p>
            <a:r>
              <a:rPr lang="en-US" dirty="0"/>
              <a:t>Pasture #4</a:t>
            </a:r>
          </a:p>
        </p:txBody>
      </p:sp>
      <p:sp>
        <p:nvSpPr>
          <p:cNvPr id="32" name="Arrow: Left 31">
            <a:extLst>
              <a:ext uri="{FF2B5EF4-FFF2-40B4-BE49-F238E27FC236}">
                <a16:creationId xmlns:a16="http://schemas.microsoft.com/office/drawing/2014/main" id="{45A544BB-1C83-419F-98E6-84752E4805A6}"/>
              </a:ext>
            </a:extLst>
          </p:cNvPr>
          <p:cNvSpPr/>
          <p:nvPr/>
        </p:nvSpPr>
        <p:spPr>
          <a:xfrm rot="18773214">
            <a:off x="1150135" y="2178527"/>
            <a:ext cx="634492" cy="284450"/>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19E4D381-BD14-4C62-9312-31FD4AE6A965}"/>
              </a:ext>
            </a:extLst>
          </p:cNvPr>
          <p:cNvPicPr>
            <a:picLocks noChangeAspect="1"/>
          </p:cNvPicPr>
          <p:nvPr/>
        </p:nvPicPr>
        <p:blipFill>
          <a:blip r:embed="rId6"/>
          <a:stretch>
            <a:fillRect/>
          </a:stretch>
        </p:blipFill>
        <p:spPr>
          <a:xfrm rot="8507577">
            <a:off x="4077745" y="4679823"/>
            <a:ext cx="670618" cy="323116"/>
          </a:xfrm>
          <a:prstGeom prst="rect">
            <a:avLst/>
          </a:prstGeom>
        </p:spPr>
      </p:pic>
      <p:sp>
        <p:nvSpPr>
          <p:cNvPr id="34" name="Arrow: Left 33">
            <a:extLst>
              <a:ext uri="{FF2B5EF4-FFF2-40B4-BE49-F238E27FC236}">
                <a16:creationId xmlns:a16="http://schemas.microsoft.com/office/drawing/2014/main" id="{4FFB14FA-21EB-475A-B6FC-CCF4492D2345}"/>
              </a:ext>
            </a:extLst>
          </p:cNvPr>
          <p:cNvSpPr/>
          <p:nvPr/>
        </p:nvSpPr>
        <p:spPr>
          <a:xfrm rot="12322636" flipV="1">
            <a:off x="1796687" y="4111003"/>
            <a:ext cx="982039" cy="264013"/>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92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93338" y="139023"/>
            <a:ext cx="8166680" cy="699178"/>
          </a:xfrm>
        </p:spPr>
        <p:txBody>
          <a:bodyPr>
            <a:noAutofit/>
          </a:bodyPr>
          <a:lstStyle/>
          <a:p>
            <a:pPr algn="ctr"/>
            <a:r>
              <a:rPr lang="en-US" sz="3200" dirty="0"/>
              <a:t>Prescribed Grazing Plan: Intense Rotation</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457200" y="838201"/>
            <a:ext cx="8296156" cy="5336787"/>
          </a:xfrm>
        </p:spPr>
        <p:txBody>
          <a:bodyPr>
            <a:normAutofit fontScale="92500" lnSpcReduction="10000"/>
          </a:bodyPr>
          <a:lstStyle/>
          <a:p>
            <a:pPr marL="0" indent="0">
              <a:buNone/>
            </a:pPr>
            <a:r>
              <a:rPr lang="en-US" sz="1600" dirty="0"/>
              <a:t>This rotation is a variation of the deferred rotation and goes by several different names:  high intensity-low frequency, short duration grazing, and management intensive grazing.  There are more pastures than with a deferred rotation and grazing periods are short. Fencing along ecological site boundaries, rather than along section or quarter section lines, is common.  Costs for fencing and water development are high unless portable fencing is used.</a:t>
            </a:r>
          </a:p>
          <a:p>
            <a:pPr marL="0" indent="0">
              <a:buNone/>
            </a:pPr>
            <a:r>
              <a:rPr lang="en-US" sz="1600" dirty="0"/>
              <a:t>The intensity level for this type of system varies significantly from operation to operation.  In an intense rotation, the livestock may be moved every two weeks.  In a more intense rotation, the moves will be every week and moves in a very intense rotation can be every 1-3 days.  </a:t>
            </a:r>
          </a:p>
          <a:p>
            <a:pPr marL="0" indent="0">
              <a:buNone/>
            </a:pPr>
            <a:r>
              <a:rPr lang="en-US" sz="1600" dirty="0"/>
              <a:t>When appropriate stocking rates are implemented, this type of grazing system results in:</a:t>
            </a:r>
          </a:p>
          <a:p>
            <a:pPr marL="873252" lvl="1" indent="-342900">
              <a:buFont typeface="+mj-lt"/>
              <a:buAutoNum type="alphaLcPeriod"/>
            </a:pPr>
            <a:r>
              <a:rPr lang="en-US" sz="1600" i="0" dirty="0"/>
              <a:t>Uniform grazing distribution.</a:t>
            </a:r>
          </a:p>
          <a:p>
            <a:pPr marL="873252" lvl="1" indent="-342900">
              <a:buFont typeface="+mj-lt"/>
              <a:buAutoNum type="alphaLcPeriod"/>
            </a:pPr>
            <a:r>
              <a:rPr lang="en-US" sz="1600" i="0" dirty="0"/>
              <a:t>Very long deferment period.</a:t>
            </a:r>
          </a:p>
          <a:p>
            <a:pPr marL="873252" lvl="1" indent="-342900">
              <a:buFont typeface="+mj-lt"/>
              <a:buAutoNum type="alphaLcPeriod"/>
            </a:pPr>
            <a:r>
              <a:rPr lang="en-US" sz="1600" i="0" dirty="0"/>
              <a:t>Long recovery time for grasses.</a:t>
            </a:r>
          </a:p>
          <a:p>
            <a:pPr marL="873252" lvl="1" indent="-342900">
              <a:buFont typeface="+mj-lt"/>
              <a:buAutoNum type="alphaLcPeriod"/>
            </a:pPr>
            <a:r>
              <a:rPr lang="en-US" sz="1600" i="0" dirty="0"/>
              <a:t>Less selectivity by livestock; grasses are grazed that wouldn’t be in other systems.</a:t>
            </a:r>
          </a:p>
          <a:p>
            <a:pPr marL="873252" lvl="1" indent="-342900">
              <a:buFont typeface="+mj-lt"/>
              <a:buAutoNum type="alphaLcPeriod"/>
            </a:pPr>
            <a:r>
              <a:rPr lang="en-US" sz="1600" i="0" dirty="0"/>
              <a:t>Increased stock density.</a:t>
            </a:r>
          </a:p>
          <a:p>
            <a:pPr marL="873252" lvl="1" indent="-342900">
              <a:buFont typeface="+mj-lt"/>
              <a:buAutoNum type="alphaLcPeriod"/>
            </a:pPr>
            <a:r>
              <a:rPr lang="en-US" sz="1600" i="0" dirty="0"/>
              <a:t>More efficient herd management.</a:t>
            </a:r>
          </a:p>
          <a:p>
            <a:pPr marL="873252" lvl="1" indent="-342900">
              <a:buFont typeface="+mj-lt"/>
              <a:buAutoNum type="alphaLcPeriod"/>
            </a:pPr>
            <a:r>
              <a:rPr lang="en-US" sz="1600" i="0" dirty="0"/>
              <a:t>More time spent managing grazing.</a:t>
            </a:r>
          </a:p>
          <a:p>
            <a:pPr marL="873252" lvl="1" indent="-342900">
              <a:buFont typeface="+mj-lt"/>
              <a:buAutoNum type="alphaLcPeriod"/>
            </a:pPr>
            <a:r>
              <a:rPr lang="en-US" sz="1600" i="0" dirty="0"/>
              <a:t>Greater potential for overgrazing individual pastures because not moving at the right time by 1-2 days can lead to significant overgrazing.</a:t>
            </a:r>
          </a:p>
          <a:p>
            <a:pPr marL="873252" lvl="1" indent="-342900">
              <a:buFont typeface="+mj-lt"/>
              <a:buAutoNum type="alphaLcPeriod"/>
            </a:pPr>
            <a:r>
              <a:rPr lang="en-US" sz="1600" i="0" dirty="0"/>
              <a:t>More flexibility in when each pasture is grazed..</a:t>
            </a:r>
          </a:p>
          <a:p>
            <a:pPr marL="0" indent="0">
              <a:buNone/>
            </a:pPr>
            <a:r>
              <a:rPr lang="en-US" sz="1600" dirty="0"/>
              <a:t>See following slides for an example of intense rotation plan.</a:t>
            </a:r>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2250687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93338" y="139023"/>
            <a:ext cx="8166680" cy="624320"/>
          </a:xfrm>
        </p:spPr>
        <p:txBody>
          <a:bodyPr>
            <a:noAutofit/>
          </a:bodyPr>
          <a:lstStyle/>
          <a:p>
            <a:pPr algn="ctr"/>
            <a:r>
              <a:rPr lang="en-US" sz="2800" dirty="0"/>
              <a:t>Prescribed Grazing Plan: Intense Rotation</a:t>
            </a:r>
          </a:p>
        </p:txBody>
      </p:sp>
      <p:pic>
        <p:nvPicPr>
          <p:cNvPr id="14" name="Picture 13">
            <a:extLst>
              <a:ext uri="{FF2B5EF4-FFF2-40B4-BE49-F238E27FC236}">
                <a16:creationId xmlns:a16="http://schemas.microsoft.com/office/drawing/2014/main" id="{E70DF617-C917-4ABB-A627-3A2A01455655}"/>
              </a:ext>
            </a:extLst>
          </p:cNvPr>
          <p:cNvPicPr>
            <a:picLocks noChangeAspect="1"/>
          </p:cNvPicPr>
          <p:nvPr/>
        </p:nvPicPr>
        <p:blipFill>
          <a:blip r:embed="rId2"/>
          <a:stretch>
            <a:fillRect/>
          </a:stretch>
        </p:blipFill>
        <p:spPr>
          <a:xfrm>
            <a:off x="2580776" y="4968464"/>
            <a:ext cx="446159" cy="346273"/>
          </a:xfrm>
          <a:prstGeom prst="rect">
            <a:avLst/>
          </a:prstGeom>
        </p:spPr>
      </p:pic>
      <p:pic>
        <p:nvPicPr>
          <p:cNvPr id="19" name="Content Placeholder 18">
            <a:extLst>
              <a:ext uri="{FF2B5EF4-FFF2-40B4-BE49-F238E27FC236}">
                <a16:creationId xmlns:a16="http://schemas.microsoft.com/office/drawing/2014/main" id="{E7081934-A8C6-402C-ACE9-A49ADC8AA0E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195" t="2496" r="23680" b="4145"/>
          <a:stretch/>
        </p:blipFill>
        <p:spPr>
          <a:xfrm>
            <a:off x="415955" y="632308"/>
            <a:ext cx="6442045" cy="6096000"/>
          </a:xfrm>
        </p:spPr>
      </p:pic>
      <p:pic>
        <p:nvPicPr>
          <p:cNvPr id="13" name="Picture 12">
            <a:extLst>
              <a:ext uri="{FF2B5EF4-FFF2-40B4-BE49-F238E27FC236}">
                <a16:creationId xmlns:a16="http://schemas.microsoft.com/office/drawing/2014/main" id="{A678B63B-2133-40F1-AF3A-31AA8EB967BB}"/>
              </a:ext>
            </a:extLst>
          </p:cNvPr>
          <p:cNvPicPr>
            <a:picLocks noChangeAspect="1"/>
          </p:cNvPicPr>
          <p:nvPr/>
        </p:nvPicPr>
        <p:blipFill>
          <a:blip r:embed="rId2"/>
          <a:stretch>
            <a:fillRect/>
          </a:stretch>
        </p:blipFill>
        <p:spPr>
          <a:xfrm>
            <a:off x="2797558" y="5217718"/>
            <a:ext cx="436135" cy="250348"/>
          </a:xfrm>
          <a:prstGeom prst="rect">
            <a:avLst/>
          </a:prstGeom>
        </p:spPr>
      </p:pic>
      <p:pic>
        <p:nvPicPr>
          <p:cNvPr id="6" name="Picture 5" descr="A picture containing transport&#10;&#10;Description generated with high confidence">
            <a:extLst>
              <a:ext uri="{FF2B5EF4-FFF2-40B4-BE49-F238E27FC236}">
                <a16:creationId xmlns:a16="http://schemas.microsoft.com/office/drawing/2014/main" id="{991FF788-7D75-4580-97CC-5B37C06EFEE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233693" y="5698392"/>
            <a:ext cx="384312" cy="219426"/>
          </a:xfrm>
          <a:prstGeom prst="rect">
            <a:avLst/>
          </a:prstGeom>
        </p:spPr>
      </p:pic>
      <p:pic>
        <p:nvPicPr>
          <p:cNvPr id="7" name="Picture 6">
            <a:extLst>
              <a:ext uri="{FF2B5EF4-FFF2-40B4-BE49-F238E27FC236}">
                <a16:creationId xmlns:a16="http://schemas.microsoft.com/office/drawing/2014/main" id="{03A59E70-3C7F-4EEE-A088-BD3785558B98}"/>
              </a:ext>
            </a:extLst>
          </p:cNvPr>
          <p:cNvPicPr>
            <a:picLocks noChangeAspect="1"/>
          </p:cNvPicPr>
          <p:nvPr/>
        </p:nvPicPr>
        <p:blipFill>
          <a:blip r:embed="rId2"/>
          <a:stretch>
            <a:fillRect/>
          </a:stretch>
        </p:blipFill>
        <p:spPr>
          <a:xfrm>
            <a:off x="3269125" y="5977990"/>
            <a:ext cx="430648" cy="247702"/>
          </a:xfrm>
          <a:prstGeom prst="rect">
            <a:avLst/>
          </a:prstGeom>
        </p:spPr>
      </p:pic>
      <p:pic>
        <p:nvPicPr>
          <p:cNvPr id="8" name="Picture 7">
            <a:extLst>
              <a:ext uri="{FF2B5EF4-FFF2-40B4-BE49-F238E27FC236}">
                <a16:creationId xmlns:a16="http://schemas.microsoft.com/office/drawing/2014/main" id="{099E5154-33C0-4457-AE91-8C07C443F9DF}"/>
              </a:ext>
            </a:extLst>
          </p:cNvPr>
          <p:cNvPicPr>
            <a:picLocks noChangeAspect="1"/>
          </p:cNvPicPr>
          <p:nvPr/>
        </p:nvPicPr>
        <p:blipFill>
          <a:blip r:embed="rId2"/>
          <a:stretch>
            <a:fillRect/>
          </a:stretch>
        </p:blipFill>
        <p:spPr>
          <a:xfrm>
            <a:off x="2782968" y="5769056"/>
            <a:ext cx="419163" cy="241095"/>
          </a:xfrm>
          <a:prstGeom prst="rect">
            <a:avLst/>
          </a:prstGeom>
        </p:spPr>
      </p:pic>
      <p:pic>
        <p:nvPicPr>
          <p:cNvPr id="9" name="Picture 8">
            <a:extLst>
              <a:ext uri="{FF2B5EF4-FFF2-40B4-BE49-F238E27FC236}">
                <a16:creationId xmlns:a16="http://schemas.microsoft.com/office/drawing/2014/main" id="{B1CF7069-F377-40E0-ABF5-520B744F2705}"/>
              </a:ext>
            </a:extLst>
          </p:cNvPr>
          <p:cNvPicPr>
            <a:picLocks noChangeAspect="1"/>
          </p:cNvPicPr>
          <p:nvPr/>
        </p:nvPicPr>
        <p:blipFill>
          <a:blip r:embed="rId2"/>
          <a:stretch>
            <a:fillRect/>
          </a:stretch>
        </p:blipFill>
        <p:spPr>
          <a:xfrm>
            <a:off x="2863211" y="6118316"/>
            <a:ext cx="461461" cy="265425"/>
          </a:xfrm>
          <a:prstGeom prst="rect">
            <a:avLst/>
          </a:prstGeom>
        </p:spPr>
      </p:pic>
      <p:pic>
        <p:nvPicPr>
          <p:cNvPr id="10" name="Picture 9">
            <a:extLst>
              <a:ext uri="{FF2B5EF4-FFF2-40B4-BE49-F238E27FC236}">
                <a16:creationId xmlns:a16="http://schemas.microsoft.com/office/drawing/2014/main" id="{273DCF9A-5126-4396-92A3-1477AF2A5965}"/>
              </a:ext>
            </a:extLst>
          </p:cNvPr>
          <p:cNvPicPr>
            <a:picLocks noChangeAspect="1"/>
          </p:cNvPicPr>
          <p:nvPr/>
        </p:nvPicPr>
        <p:blipFill>
          <a:blip r:embed="rId2"/>
          <a:stretch>
            <a:fillRect/>
          </a:stretch>
        </p:blipFill>
        <p:spPr>
          <a:xfrm>
            <a:off x="3006662" y="5470506"/>
            <a:ext cx="318010" cy="246814"/>
          </a:xfrm>
          <a:prstGeom prst="rect">
            <a:avLst/>
          </a:prstGeom>
        </p:spPr>
      </p:pic>
      <p:pic>
        <p:nvPicPr>
          <p:cNvPr id="11" name="Picture 10">
            <a:extLst>
              <a:ext uri="{FF2B5EF4-FFF2-40B4-BE49-F238E27FC236}">
                <a16:creationId xmlns:a16="http://schemas.microsoft.com/office/drawing/2014/main" id="{D689D52A-C658-461F-9296-F02A20FC5BAD}"/>
              </a:ext>
            </a:extLst>
          </p:cNvPr>
          <p:cNvPicPr>
            <a:picLocks noChangeAspect="1"/>
          </p:cNvPicPr>
          <p:nvPr/>
        </p:nvPicPr>
        <p:blipFill>
          <a:blip r:embed="rId2"/>
          <a:stretch>
            <a:fillRect/>
          </a:stretch>
        </p:blipFill>
        <p:spPr>
          <a:xfrm>
            <a:off x="2820879" y="4922559"/>
            <a:ext cx="343343" cy="229022"/>
          </a:xfrm>
          <a:prstGeom prst="rect">
            <a:avLst/>
          </a:prstGeom>
        </p:spPr>
      </p:pic>
      <p:pic>
        <p:nvPicPr>
          <p:cNvPr id="12" name="Picture 11">
            <a:extLst>
              <a:ext uri="{FF2B5EF4-FFF2-40B4-BE49-F238E27FC236}">
                <a16:creationId xmlns:a16="http://schemas.microsoft.com/office/drawing/2014/main" id="{005E499B-C70F-4BCF-A8D3-27022EC8B66D}"/>
              </a:ext>
            </a:extLst>
          </p:cNvPr>
          <p:cNvPicPr>
            <a:picLocks noChangeAspect="1"/>
          </p:cNvPicPr>
          <p:nvPr/>
        </p:nvPicPr>
        <p:blipFill>
          <a:blip r:embed="rId2"/>
          <a:stretch>
            <a:fillRect/>
          </a:stretch>
        </p:blipFill>
        <p:spPr>
          <a:xfrm>
            <a:off x="3207471" y="6318814"/>
            <a:ext cx="436755" cy="251214"/>
          </a:xfrm>
          <a:prstGeom prst="rect">
            <a:avLst/>
          </a:prstGeom>
        </p:spPr>
      </p:pic>
      <p:sp>
        <p:nvSpPr>
          <p:cNvPr id="20" name="TextBox 19">
            <a:extLst>
              <a:ext uri="{FF2B5EF4-FFF2-40B4-BE49-F238E27FC236}">
                <a16:creationId xmlns:a16="http://schemas.microsoft.com/office/drawing/2014/main" id="{2D85374B-A8CD-41E2-8218-771E94D9BF5A}"/>
              </a:ext>
            </a:extLst>
          </p:cNvPr>
          <p:cNvSpPr txBox="1"/>
          <p:nvPr/>
        </p:nvSpPr>
        <p:spPr>
          <a:xfrm>
            <a:off x="6889562" y="739454"/>
            <a:ext cx="2192066" cy="5262979"/>
          </a:xfrm>
          <a:prstGeom prst="rect">
            <a:avLst/>
          </a:prstGeom>
          <a:noFill/>
        </p:spPr>
        <p:txBody>
          <a:bodyPr wrap="square" rtlCol="0">
            <a:spAutoFit/>
          </a:bodyPr>
          <a:lstStyle/>
          <a:p>
            <a:r>
              <a:rPr lang="en-US" sz="1600" dirty="0"/>
              <a:t>In this example, the rotation includes 27 pastures of varying sizes.</a:t>
            </a:r>
          </a:p>
          <a:p>
            <a:endParaRPr lang="en-US" sz="1600" dirty="0"/>
          </a:p>
          <a:p>
            <a:r>
              <a:rPr lang="en-US" sz="1600" dirty="0"/>
              <a:t>If the grazing season is 6 months, the average time in each pasture is 6 ½ days.  Each pasture is deferred for approximately 96% of the grazing season.</a:t>
            </a:r>
          </a:p>
          <a:p>
            <a:endParaRPr lang="en-US" sz="1600" dirty="0"/>
          </a:p>
          <a:p>
            <a:r>
              <a:rPr lang="en-US" sz="1600" dirty="0"/>
              <a:t>Cost for water development is significant.  To support the number of water locations either numerous wells or a pipeline is necessary.</a:t>
            </a:r>
          </a:p>
          <a:p>
            <a:endParaRPr lang="en-US" sz="1600" dirty="0"/>
          </a:p>
        </p:txBody>
      </p:sp>
    </p:spTree>
    <p:extLst>
      <p:ext uri="{BB962C8B-B14F-4D97-AF65-F5344CB8AC3E}">
        <p14:creationId xmlns:p14="http://schemas.microsoft.com/office/powerpoint/2010/main" val="2493576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304800" y="347040"/>
            <a:ext cx="8166680" cy="624320"/>
          </a:xfrm>
        </p:spPr>
        <p:txBody>
          <a:bodyPr>
            <a:noAutofit/>
          </a:bodyPr>
          <a:lstStyle/>
          <a:p>
            <a:pPr algn="ctr"/>
            <a:r>
              <a:rPr lang="en-US" sz="2800" dirty="0"/>
              <a:t>Prescribed Grazing Plan: Patch-Burn Grazing</a:t>
            </a:r>
          </a:p>
        </p:txBody>
      </p:sp>
      <p:sp>
        <p:nvSpPr>
          <p:cNvPr id="3" name="Content Placeholder 2">
            <a:extLst>
              <a:ext uri="{FF2B5EF4-FFF2-40B4-BE49-F238E27FC236}">
                <a16:creationId xmlns:a16="http://schemas.microsoft.com/office/drawing/2014/main" id="{33D2C6BB-EB67-484F-9A94-212CC456F6C3}"/>
              </a:ext>
            </a:extLst>
          </p:cNvPr>
          <p:cNvSpPr>
            <a:spLocks noGrp="1"/>
          </p:cNvSpPr>
          <p:nvPr>
            <p:ph idx="1"/>
          </p:nvPr>
        </p:nvSpPr>
        <p:spPr>
          <a:xfrm>
            <a:off x="676932" y="1143000"/>
            <a:ext cx="7628867" cy="5029200"/>
          </a:xfrm>
        </p:spPr>
        <p:txBody>
          <a:bodyPr>
            <a:normAutofit fontScale="92500" lnSpcReduction="20000"/>
          </a:bodyPr>
          <a:lstStyle/>
          <a:p>
            <a:pPr marL="0" indent="0">
              <a:buNone/>
            </a:pPr>
            <a:r>
              <a:rPr lang="en-US" dirty="0"/>
              <a:t>With patch-burn grazing, a portion of the unit is burned each year.  Livestock are given access to the entire grazing unit.  Grasses in the burned areas are more palatable and attract livestock.  Livestock spend most of their time (up to 75%) in the most recently burned areas.</a:t>
            </a:r>
          </a:p>
          <a:p>
            <a:pPr marL="0" indent="0">
              <a:buNone/>
            </a:pPr>
            <a:r>
              <a:rPr lang="en-US" dirty="0"/>
              <a:t>A different portion of the pasture is burned each year based on the desired fire return interval.  In tall grass prairie, one-third to one-fourth of the pasture is burned each year.  In mid- and short-grass prairies, the amount of the pasture burned each year is less and the time between re-burning is longer.</a:t>
            </a:r>
          </a:p>
          <a:p>
            <a:pPr marL="0" indent="0">
              <a:buNone/>
            </a:pPr>
            <a:r>
              <a:rPr lang="en-US" dirty="0"/>
              <a:t>The grassland will have a patchy appearance with a varied habitat structure.  Research shows that this type of management improves plant diversity (especially forb diversity), wildlife habitat, and insect (especially pollinating insect) diversity.  Animal performance is maintained with this type of strategy.</a:t>
            </a:r>
          </a:p>
          <a:p>
            <a:pPr marL="0" indent="0">
              <a:buNone/>
            </a:pPr>
            <a:r>
              <a:rPr lang="en-US" dirty="0"/>
              <a:t>See </a:t>
            </a:r>
            <a:r>
              <a:rPr lang="en-US" dirty="0">
                <a:hlinkClick r:id="rId2"/>
              </a:rPr>
              <a:t>Patch-Burn Grazing for Biological Diversity</a:t>
            </a:r>
            <a:r>
              <a:rPr lang="en-US" dirty="0"/>
              <a:t> by Chris Helzer, TNC-Nebraska for more information about this type of grazing strategy. </a:t>
            </a:r>
          </a:p>
          <a:p>
            <a:pPr marL="0" indent="0">
              <a:buNone/>
            </a:pPr>
            <a:endParaRPr lang="en-US" dirty="0"/>
          </a:p>
          <a:p>
            <a:pPr marL="0" indent="0">
              <a:buNone/>
            </a:pPr>
            <a:r>
              <a:rPr lang="en-US" dirty="0"/>
              <a:t>See following slides for an example of patch-burn grazing.</a:t>
            </a:r>
          </a:p>
          <a:p>
            <a:pPr marL="0" indent="0">
              <a:buNone/>
            </a:pPr>
            <a:endParaRPr lang="en-US" dirty="0"/>
          </a:p>
        </p:txBody>
      </p:sp>
    </p:spTree>
    <p:extLst>
      <p:ext uri="{BB962C8B-B14F-4D97-AF65-F5344CB8AC3E}">
        <p14:creationId xmlns:p14="http://schemas.microsoft.com/office/powerpoint/2010/main" val="2680732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93338" y="139023"/>
            <a:ext cx="8166680" cy="624320"/>
          </a:xfrm>
        </p:spPr>
        <p:txBody>
          <a:bodyPr>
            <a:noAutofit/>
          </a:bodyPr>
          <a:lstStyle/>
          <a:p>
            <a:pPr algn="ctr"/>
            <a:r>
              <a:rPr lang="en-US" sz="2800" dirty="0"/>
              <a:t>Prescribed Grazing Plan: Patch-Burn Grazing – Year 1</a:t>
            </a:r>
          </a:p>
        </p:txBody>
      </p:sp>
      <p:pic>
        <p:nvPicPr>
          <p:cNvPr id="13" name="Picture 12">
            <a:extLst>
              <a:ext uri="{FF2B5EF4-FFF2-40B4-BE49-F238E27FC236}">
                <a16:creationId xmlns:a16="http://schemas.microsoft.com/office/drawing/2014/main" id="{A678B63B-2133-40F1-AF3A-31AA8EB967BB}"/>
              </a:ext>
            </a:extLst>
          </p:cNvPr>
          <p:cNvPicPr>
            <a:picLocks noChangeAspect="1"/>
          </p:cNvPicPr>
          <p:nvPr/>
        </p:nvPicPr>
        <p:blipFill>
          <a:blip r:embed="rId2"/>
          <a:stretch>
            <a:fillRect/>
          </a:stretch>
        </p:blipFill>
        <p:spPr>
          <a:xfrm rot="10800000" flipV="1">
            <a:off x="3323205" y="5159980"/>
            <a:ext cx="673673" cy="762000"/>
          </a:xfrm>
          <a:prstGeom prst="rect">
            <a:avLst/>
          </a:prstGeom>
        </p:spPr>
      </p:pic>
      <p:pic>
        <p:nvPicPr>
          <p:cNvPr id="10" name="Picture 9">
            <a:extLst>
              <a:ext uri="{FF2B5EF4-FFF2-40B4-BE49-F238E27FC236}">
                <a16:creationId xmlns:a16="http://schemas.microsoft.com/office/drawing/2014/main" id="{273DCF9A-5126-4396-92A3-1477AF2A5965}"/>
              </a:ext>
            </a:extLst>
          </p:cNvPr>
          <p:cNvPicPr>
            <a:picLocks noChangeAspect="1"/>
          </p:cNvPicPr>
          <p:nvPr/>
        </p:nvPicPr>
        <p:blipFill>
          <a:blip r:embed="rId2"/>
          <a:stretch>
            <a:fillRect/>
          </a:stretch>
        </p:blipFill>
        <p:spPr>
          <a:xfrm rot="10800000" flipV="1">
            <a:off x="2438535" y="5054626"/>
            <a:ext cx="521498" cy="486354"/>
          </a:xfrm>
          <a:prstGeom prst="rect">
            <a:avLst/>
          </a:prstGeom>
        </p:spPr>
      </p:pic>
      <p:pic>
        <p:nvPicPr>
          <p:cNvPr id="5" name="Content Placeholder 4" descr="A close up of a map&#10;&#10;Description generated with high confidence">
            <a:extLst>
              <a:ext uri="{FF2B5EF4-FFF2-40B4-BE49-F238E27FC236}">
                <a16:creationId xmlns:a16="http://schemas.microsoft.com/office/drawing/2014/main" id="{0856070B-3BD9-4765-B19D-06C3F440F93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3110" t="4312" r="20525" b="1653"/>
          <a:stretch/>
        </p:blipFill>
        <p:spPr>
          <a:xfrm>
            <a:off x="1020938" y="757123"/>
            <a:ext cx="6477000" cy="5928301"/>
          </a:xfrm>
        </p:spPr>
      </p:pic>
      <p:pic>
        <p:nvPicPr>
          <p:cNvPr id="23" name="Picture 22" descr="A close up of a flower&#10;&#10;Description generated with high confidence">
            <a:extLst>
              <a:ext uri="{FF2B5EF4-FFF2-40B4-BE49-F238E27FC236}">
                <a16:creationId xmlns:a16="http://schemas.microsoft.com/office/drawing/2014/main" id="{2B157773-B76D-466F-B137-6DB23F3CBD9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20438" y="2438328"/>
            <a:ext cx="854467" cy="927220"/>
          </a:xfrm>
          <a:prstGeom prst="rect">
            <a:avLst/>
          </a:prstGeom>
        </p:spPr>
      </p:pic>
      <p:pic>
        <p:nvPicPr>
          <p:cNvPr id="27" name="Picture 26">
            <a:extLst>
              <a:ext uri="{FF2B5EF4-FFF2-40B4-BE49-F238E27FC236}">
                <a16:creationId xmlns:a16="http://schemas.microsoft.com/office/drawing/2014/main" id="{C3AAC42A-154F-4B76-AE5B-0AE2AFBC276D}"/>
              </a:ext>
            </a:extLst>
          </p:cNvPr>
          <p:cNvPicPr>
            <a:picLocks noChangeAspect="1"/>
          </p:cNvPicPr>
          <p:nvPr/>
        </p:nvPicPr>
        <p:blipFill>
          <a:blip r:embed="rId6"/>
          <a:stretch>
            <a:fillRect/>
          </a:stretch>
        </p:blipFill>
        <p:spPr>
          <a:xfrm>
            <a:off x="2106519" y="3667603"/>
            <a:ext cx="853514" cy="926672"/>
          </a:xfrm>
          <a:prstGeom prst="rect">
            <a:avLst/>
          </a:prstGeom>
        </p:spPr>
      </p:pic>
      <p:pic>
        <p:nvPicPr>
          <p:cNvPr id="28" name="Picture 27">
            <a:extLst>
              <a:ext uri="{FF2B5EF4-FFF2-40B4-BE49-F238E27FC236}">
                <a16:creationId xmlns:a16="http://schemas.microsoft.com/office/drawing/2014/main" id="{A3295DE5-7A6A-4DCE-AC9B-23A981C97249}"/>
              </a:ext>
            </a:extLst>
          </p:cNvPr>
          <p:cNvPicPr>
            <a:picLocks noChangeAspect="1"/>
          </p:cNvPicPr>
          <p:nvPr/>
        </p:nvPicPr>
        <p:blipFill>
          <a:blip r:embed="rId6"/>
          <a:stretch>
            <a:fillRect/>
          </a:stretch>
        </p:blipFill>
        <p:spPr>
          <a:xfrm>
            <a:off x="4953000" y="918107"/>
            <a:ext cx="853514" cy="926672"/>
          </a:xfrm>
          <a:prstGeom prst="rect">
            <a:avLst/>
          </a:prstGeom>
        </p:spPr>
      </p:pic>
      <p:pic>
        <p:nvPicPr>
          <p:cNvPr id="29" name="Picture 28">
            <a:extLst>
              <a:ext uri="{FF2B5EF4-FFF2-40B4-BE49-F238E27FC236}">
                <a16:creationId xmlns:a16="http://schemas.microsoft.com/office/drawing/2014/main" id="{3A9482CD-760E-42F0-83FB-DF20688ED8E9}"/>
              </a:ext>
            </a:extLst>
          </p:cNvPr>
          <p:cNvPicPr>
            <a:picLocks noChangeAspect="1"/>
          </p:cNvPicPr>
          <p:nvPr/>
        </p:nvPicPr>
        <p:blipFill>
          <a:blip r:embed="rId6"/>
          <a:stretch>
            <a:fillRect/>
          </a:stretch>
        </p:blipFill>
        <p:spPr>
          <a:xfrm>
            <a:off x="5705482" y="1004395"/>
            <a:ext cx="853514" cy="926672"/>
          </a:xfrm>
          <a:prstGeom prst="rect">
            <a:avLst/>
          </a:prstGeom>
        </p:spPr>
      </p:pic>
      <p:pic>
        <p:nvPicPr>
          <p:cNvPr id="12" name="Picture 11">
            <a:extLst>
              <a:ext uri="{FF2B5EF4-FFF2-40B4-BE49-F238E27FC236}">
                <a16:creationId xmlns:a16="http://schemas.microsoft.com/office/drawing/2014/main" id="{005E499B-C70F-4BCF-A8D3-27022EC8B66D}"/>
              </a:ext>
            </a:extLst>
          </p:cNvPr>
          <p:cNvPicPr>
            <a:picLocks noChangeAspect="1"/>
          </p:cNvPicPr>
          <p:nvPr/>
        </p:nvPicPr>
        <p:blipFill>
          <a:blip r:embed="rId2"/>
          <a:stretch>
            <a:fillRect/>
          </a:stretch>
        </p:blipFill>
        <p:spPr>
          <a:xfrm rot="10800000" flipV="1">
            <a:off x="2444803" y="2963477"/>
            <a:ext cx="641544" cy="727135"/>
          </a:xfrm>
          <a:prstGeom prst="rect">
            <a:avLst/>
          </a:prstGeom>
        </p:spPr>
      </p:pic>
      <p:pic>
        <p:nvPicPr>
          <p:cNvPr id="30" name="Picture 29">
            <a:extLst>
              <a:ext uri="{FF2B5EF4-FFF2-40B4-BE49-F238E27FC236}">
                <a16:creationId xmlns:a16="http://schemas.microsoft.com/office/drawing/2014/main" id="{87D46D30-3923-47BF-878C-5A6D71BAC60E}"/>
              </a:ext>
            </a:extLst>
          </p:cNvPr>
          <p:cNvPicPr>
            <a:picLocks noChangeAspect="1"/>
          </p:cNvPicPr>
          <p:nvPr/>
        </p:nvPicPr>
        <p:blipFill>
          <a:blip r:embed="rId7"/>
          <a:stretch>
            <a:fillRect/>
          </a:stretch>
        </p:blipFill>
        <p:spPr>
          <a:xfrm>
            <a:off x="1540304" y="2438328"/>
            <a:ext cx="640135" cy="731583"/>
          </a:xfrm>
          <a:prstGeom prst="rect">
            <a:avLst/>
          </a:prstGeom>
        </p:spPr>
      </p:pic>
      <p:pic>
        <p:nvPicPr>
          <p:cNvPr id="31" name="Picture 30">
            <a:extLst>
              <a:ext uri="{FF2B5EF4-FFF2-40B4-BE49-F238E27FC236}">
                <a16:creationId xmlns:a16="http://schemas.microsoft.com/office/drawing/2014/main" id="{C060571D-8BD8-495C-AFA7-BE997D9D2443}"/>
              </a:ext>
            </a:extLst>
          </p:cNvPr>
          <p:cNvPicPr>
            <a:picLocks noChangeAspect="1"/>
          </p:cNvPicPr>
          <p:nvPr/>
        </p:nvPicPr>
        <p:blipFill>
          <a:blip r:embed="rId7"/>
          <a:stretch>
            <a:fillRect/>
          </a:stretch>
        </p:blipFill>
        <p:spPr>
          <a:xfrm>
            <a:off x="2027603" y="3460107"/>
            <a:ext cx="640135" cy="731583"/>
          </a:xfrm>
          <a:prstGeom prst="rect">
            <a:avLst/>
          </a:prstGeom>
        </p:spPr>
      </p:pic>
      <p:pic>
        <p:nvPicPr>
          <p:cNvPr id="32" name="Picture 31">
            <a:extLst>
              <a:ext uri="{FF2B5EF4-FFF2-40B4-BE49-F238E27FC236}">
                <a16:creationId xmlns:a16="http://schemas.microsoft.com/office/drawing/2014/main" id="{13A5C161-C1A6-4BAF-89B0-1DD2B0127E0C}"/>
              </a:ext>
            </a:extLst>
          </p:cNvPr>
          <p:cNvPicPr>
            <a:picLocks noChangeAspect="1"/>
          </p:cNvPicPr>
          <p:nvPr/>
        </p:nvPicPr>
        <p:blipFill>
          <a:blip r:embed="rId7"/>
          <a:stretch>
            <a:fillRect/>
          </a:stretch>
        </p:blipFill>
        <p:spPr>
          <a:xfrm>
            <a:off x="5477626" y="1284707"/>
            <a:ext cx="640135" cy="731583"/>
          </a:xfrm>
          <a:prstGeom prst="rect">
            <a:avLst/>
          </a:prstGeom>
        </p:spPr>
      </p:pic>
      <p:pic>
        <p:nvPicPr>
          <p:cNvPr id="33" name="Picture 32">
            <a:extLst>
              <a:ext uri="{FF2B5EF4-FFF2-40B4-BE49-F238E27FC236}">
                <a16:creationId xmlns:a16="http://schemas.microsoft.com/office/drawing/2014/main" id="{FCA1CE64-5C9C-46FF-8C82-4B237F46565D}"/>
              </a:ext>
            </a:extLst>
          </p:cNvPr>
          <p:cNvPicPr>
            <a:picLocks noChangeAspect="1"/>
          </p:cNvPicPr>
          <p:nvPr/>
        </p:nvPicPr>
        <p:blipFill>
          <a:blip r:embed="rId7"/>
          <a:stretch>
            <a:fillRect/>
          </a:stretch>
        </p:blipFill>
        <p:spPr>
          <a:xfrm>
            <a:off x="4572000" y="1113196"/>
            <a:ext cx="640135" cy="731583"/>
          </a:xfrm>
          <a:prstGeom prst="rect">
            <a:avLst/>
          </a:prstGeom>
        </p:spPr>
      </p:pic>
      <p:pic>
        <p:nvPicPr>
          <p:cNvPr id="34" name="Picture 33">
            <a:extLst>
              <a:ext uri="{FF2B5EF4-FFF2-40B4-BE49-F238E27FC236}">
                <a16:creationId xmlns:a16="http://schemas.microsoft.com/office/drawing/2014/main" id="{3DC39BCF-F717-4345-B9A9-B0C7CF3179C8}"/>
              </a:ext>
            </a:extLst>
          </p:cNvPr>
          <p:cNvPicPr>
            <a:picLocks noChangeAspect="1"/>
          </p:cNvPicPr>
          <p:nvPr/>
        </p:nvPicPr>
        <p:blipFill>
          <a:blip r:embed="rId7"/>
          <a:stretch>
            <a:fillRect/>
          </a:stretch>
        </p:blipFill>
        <p:spPr>
          <a:xfrm>
            <a:off x="6331140" y="918915"/>
            <a:ext cx="640135" cy="731583"/>
          </a:xfrm>
          <a:prstGeom prst="rect">
            <a:avLst/>
          </a:prstGeom>
        </p:spPr>
      </p:pic>
    </p:spTree>
    <p:extLst>
      <p:ext uri="{BB962C8B-B14F-4D97-AF65-F5344CB8AC3E}">
        <p14:creationId xmlns:p14="http://schemas.microsoft.com/office/powerpoint/2010/main" val="1503269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93338" y="139023"/>
            <a:ext cx="8166680" cy="624320"/>
          </a:xfrm>
        </p:spPr>
        <p:txBody>
          <a:bodyPr>
            <a:noAutofit/>
          </a:bodyPr>
          <a:lstStyle/>
          <a:p>
            <a:pPr algn="ctr"/>
            <a:r>
              <a:rPr lang="en-US" sz="2800" dirty="0"/>
              <a:t>Prescribed Grazing Plan: Patch-Burn Grazing – Year 2</a:t>
            </a:r>
          </a:p>
        </p:txBody>
      </p:sp>
      <p:pic>
        <p:nvPicPr>
          <p:cNvPr id="13" name="Picture 12">
            <a:extLst>
              <a:ext uri="{FF2B5EF4-FFF2-40B4-BE49-F238E27FC236}">
                <a16:creationId xmlns:a16="http://schemas.microsoft.com/office/drawing/2014/main" id="{A678B63B-2133-40F1-AF3A-31AA8EB967BB}"/>
              </a:ext>
            </a:extLst>
          </p:cNvPr>
          <p:cNvPicPr>
            <a:picLocks noChangeAspect="1"/>
          </p:cNvPicPr>
          <p:nvPr/>
        </p:nvPicPr>
        <p:blipFill>
          <a:blip r:embed="rId2"/>
          <a:stretch>
            <a:fillRect/>
          </a:stretch>
        </p:blipFill>
        <p:spPr>
          <a:xfrm rot="10800000" flipV="1">
            <a:off x="3323205" y="5159980"/>
            <a:ext cx="673673" cy="762000"/>
          </a:xfrm>
          <a:prstGeom prst="rect">
            <a:avLst/>
          </a:prstGeom>
        </p:spPr>
      </p:pic>
      <p:pic>
        <p:nvPicPr>
          <p:cNvPr id="10" name="Picture 9">
            <a:extLst>
              <a:ext uri="{FF2B5EF4-FFF2-40B4-BE49-F238E27FC236}">
                <a16:creationId xmlns:a16="http://schemas.microsoft.com/office/drawing/2014/main" id="{273DCF9A-5126-4396-92A3-1477AF2A5965}"/>
              </a:ext>
            </a:extLst>
          </p:cNvPr>
          <p:cNvPicPr>
            <a:picLocks noChangeAspect="1"/>
          </p:cNvPicPr>
          <p:nvPr/>
        </p:nvPicPr>
        <p:blipFill>
          <a:blip r:embed="rId2"/>
          <a:stretch>
            <a:fillRect/>
          </a:stretch>
        </p:blipFill>
        <p:spPr>
          <a:xfrm rot="10800000" flipV="1">
            <a:off x="2438535" y="5054626"/>
            <a:ext cx="521498" cy="486354"/>
          </a:xfrm>
          <a:prstGeom prst="rect">
            <a:avLst/>
          </a:prstGeom>
        </p:spPr>
      </p:pic>
      <p:pic>
        <p:nvPicPr>
          <p:cNvPr id="5" name="Content Placeholder 4" descr="A close up of a map&#10;&#10;Description generated with high confidence">
            <a:extLst>
              <a:ext uri="{FF2B5EF4-FFF2-40B4-BE49-F238E27FC236}">
                <a16:creationId xmlns:a16="http://schemas.microsoft.com/office/drawing/2014/main" id="{0856070B-3BD9-4765-B19D-06C3F440F93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3110" t="4312" r="20525" b="1653"/>
          <a:stretch/>
        </p:blipFill>
        <p:spPr>
          <a:xfrm>
            <a:off x="1020938" y="757123"/>
            <a:ext cx="6477000" cy="5928301"/>
          </a:xfrm>
        </p:spPr>
      </p:pic>
      <p:pic>
        <p:nvPicPr>
          <p:cNvPr id="23" name="Picture 22" descr="A close up of a flower&#10;&#10;Description generated with high confidence">
            <a:extLst>
              <a:ext uri="{FF2B5EF4-FFF2-40B4-BE49-F238E27FC236}">
                <a16:creationId xmlns:a16="http://schemas.microsoft.com/office/drawing/2014/main" id="{2B157773-B76D-466F-B137-6DB23F3CBD9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620006" y="3197716"/>
            <a:ext cx="854467" cy="927220"/>
          </a:xfrm>
          <a:prstGeom prst="rect">
            <a:avLst/>
          </a:prstGeom>
        </p:spPr>
      </p:pic>
      <p:pic>
        <p:nvPicPr>
          <p:cNvPr id="27" name="Picture 26">
            <a:extLst>
              <a:ext uri="{FF2B5EF4-FFF2-40B4-BE49-F238E27FC236}">
                <a16:creationId xmlns:a16="http://schemas.microsoft.com/office/drawing/2014/main" id="{C3AAC42A-154F-4B76-AE5B-0AE2AFBC276D}"/>
              </a:ext>
            </a:extLst>
          </p:cNvPr>
          <p:cNvPicPr>
            <a:picLocks noChangeAspect="1"/>
          </p:cNvPicPr>
          <p:nvPr/>
        </p:nvPicPr>
        <p:blipFill>
          <a:blip r:embed="rId6"/>
          <a:stretch>
            <a:fillRect/>
          </a:stretch>
        </p:blipFill>
        <p:spPr>
          <a:xfrm>
            <a:off x="1997066" y="2734654"/>
            <a:ext cx="853514" cy="926672"/>
          </a:xfrm>
          <a:prstGeom prst="rect">
            <a:avLst/>
          </a:prstGeom>
        </p:spPr>
      </p:pic>
      <p:pic>
        <p:nvPicPr>
          <p:cNvPr id="28" name="Picture 27">
            <a:extLst>
              <a:ext uri="{FF2B5EF4-FFF2-40B4-BE49-F238E27FC236}">
                <a16:creationId xmlns:a16="http://schemas.microsoft.com/office/drawing/2014/main" id="{A3295DE5-7A6A-4DCE-AC9B-23A981C97249}"/>
              </a:ext>
            </a:extLst>
          </p:cNvPr>
          <p:cNvPicPr>
            <a:picLocks noChangeAspect="1"/>
          </p:cNvPicPr>
          <p:nvPr/>
        </p:nvPicPr>
        <p:blipFill>
          <a:blip r:embed="rId6"/>
          <a:stretch>
            <a:fillRect/>
          </a:stretch>
        </p:blipFill>
        <p:spPr>
          <a:xfrm>
            <a:off x="4944179" y="3261047"/>
            <a:ext cx="853514" cy="926672"/>
          </a:xfrm>
          <a:prstGeom prst="rect">
            <a:avLst/>
          </a:prstGeom>
        </p:spPr>
      </p:pic>
      <p:pic>
        <p:nvPicPr>
          <p:cNvPr id="29" name="Picture 28">
            <a:extLst>
              <a:ext uri="{FF2B5EF4-FFF2-40B4-BE49-F238E27FC236}">
                <a16:creationId xmlns:a16="http://schemas.microsoft.com/office/drawing/2014/main" id="{3A9482CD-760E-42F0-83FB-DF20688ED8E9}"/>
              </a:ext>
            </a:extLst>
          </p:cNvPr>
          <p:cNvPicPr>
            <a:picLocks noChangeAspect="1"/>
          </p:cNvPicPr>
          <p:nvPr/>
        </p:nvPicPr>
        <p:blipFill>
          <a:blip r:embed="rId6"/>
          <a:stretch>
            <a:fillRect/>
          </a:stretch>
        </p:blipFill>
        <p:spPr>
          <a:xfrm>
            <a:off x="5797693" y="3237912"/>
            <a:ext cx="853514" cy="926672"/>
          </a:xfrm>
          <a:prstGeom prst="rect">
            <a:avLst/>
          </a:prstGeom>
        </p:spPr>
      </p:pic>
      <p:pic>
        <p:nvPicPr>
          <p:cNvPr id="12" name="Picture 11">
            <a:extLst>
              <a:ext uri="{FF2B5EF4-FFF2-40B4-BE49-F238E27FC236}">
                <a16:creationId xmlns:a16="http://schemas.microsoft.com/office/drawing/2014/main" id="{005E499B-C70F-4BCF-A8D3-27022EC8B66D}"/>
              </a:ext>
            </a:extLst>
          </p:cNvPr>
          <p:cNvPicPr>
            <a:picLocks noChangeAspect="1"/>
          </p:cNvPicPr>
          <p:nvPr/>
        </p:nvPicPr>
        <p:blipFill>
          <a:blip r:embed="rId2"/>
          <a:stretch>
            <a:fillRect/>
          </a:stretch>
        </p:blipFill>
        <p:spPr>
          <a:xfrm rot="10800000" flipV="1">
            <a:off x="2394209" y="3414510"/>
            <a:ext cx="641544" cy="727135"/>
          </a:xfrm>
          <a:prstGeom prst="rect">
            <a:avLst/>
          </a:prstGeom>
        </p:spPr>
      </p:pic>
      <p:pic>
        <p:nvPicPr>
          <p:cNvPr id="30" name="Picture 29">
            <a:extLst>
              <a:ext uri="{FF2B5EF4-FFF2-40B4-BE49-F238E27FC236}">
                <a16:creationId xmlns:a16="http://schemas.microsoft.com/office/drawing/2014/main" id="{87D46D30-3923-47BF-878C-5A6D71BAC60E}"/>
              </a:ext>
            </a:extLst>
          </p:cNvPr>
          <p:cNvPicPr>
            <a:picLocks noChangeAspect="1"/>
          </p:cNvPicPr>
          <p:nvPr/>
        </p:nvPicPr>
        <p:blipFill>
          <a:blip r:embed="rId7"/>
          <a:stretch>
            <a:fillRect/>
          </a:stretch>
        </p:blipFill>
        <p:spPr>
          <a:xfrm>
            <a:off x="1814629" y="3550667"/>
            <a:ext cx="640135" cy="731583"/>
          </a:xfrm>
          <a:prstGeom prst="rect">
            <a:avLst/>
          </a:prstGeom>
        </p:spPr>
      </p:pic>
      <p:pic>
        <p:nvPicPr>
          <p:cNvPr id="31" name="Picture 30">
            <a:extLst>
              <a:ext uri="{FF2B5EF4-FFF2-40B4-BE49-F238E27FC236}">
                <a16:creationId xmlns:a16="http://schemas.microsoft.com/office/drawing/2014/main" id="{C060571D-8BD8-495C-AFA7-BE997D9D2443}"/>
              </a:ext>
            </a:extLst>
          </p:cNvPr>
          <p:cNvPicPr>
            <a:picLocks noChangeAspect="1"/>
          </p:cNvPicPr>
          <p:nvPr/>
        </p:nvPicPr>
        <p:blipFill>
          <a:blip r:embed="rId7"/>
          <a:stretch>
            <a:fillRect/>
          </a:stretch>
        </p:blipFill>
        <p:spPr>
          <a:xfrm>
            <a:off x="2562232" y="3817017"/>
            <a:ext cx="640135" cy="731583"/>
          </a:xfrm>
          <a:prstGeom prst="rect">
            <a:avLst/>
          </a:prstGeom>
        </p:spPr>
      </p:pic>
      <p:pic>
        <p:nvPicPr>
          <p:cNvPr id="32" name="Picture 31">
            <a:extLst>
              <a:ext uri="{FF2B5EF4-FFF2-40B4-BE49-F238E27FC236}">
                <a16:creationId xmlns:a16="http://schemas.microsoft.com/office/drawing/2014/main" id="{13A5C161-C1A6-4BAF-89B0-1DD2B0127E0C}"/>
              </a:ext>
            </a:extLst>
          </p:cNvPr>
          <p:cNvPicPr>
            <a:picLocks noChangeAspect="1"/>
          </p:cNvPicPr>
          <p:nvPr/>
        </p:nvPicPr>
        <p:blipFill>
          <a:blip r:embed="rId7"/>
          <a:stretch>
            <a:fillRect/>
          </a:stretch>
        </p:blipFill>
        <p:spPr>
          <a:xfrm>
            <a:off x="6088397" y="3771521"/>
            <a:ext cx="640135" cy="731583"/>
          </a:xfrm>
          <a:prstGeom prst="rect">
            <a:avLst/>
          </a:prstGeom>
        </p:spPr>
      </p:pic>
      <p:pic>
        <p:nvPicPr>
          <p:cNvPr id="33" name="Picture 32">
            <a:extLst>
              <a:ext uri="{FF2B5EF4-FFF2-40B4-BE49-F238E27FC236}">
                <a16:creationId xmlns:a16="http://schemas.microsoft.com/office/drawing/2014/main" id="{FCA1CE64-5C9C-46FF-8C82-4B237F46565D}"/>
              </a:ext>
            </a:extLst>
          </p:cNvPr>
          <p:cNvPicPr>
            <a:picLocks noChangeAspect="1"/>
          </p:cNvPicPr>
          <p:nvPr/>
        </p:nvPicPr>
        <p:blipFill>
          <a:blip r:embed="rId7"/>
          <a:stretch>
            <a:fillRect/>
          </a:stretch>
        </p:blipFill>
        <p:spPr>
          <a:xfrm>
            <a:off x="5302910" y="2969665"/>
            <a:ext cx="640135" cy="731583"/>
          </a:xfrm>
          <a:prstGeom prst="rect">
            <a:avLst/>
          </a:prstGeom>
        </p:spPr>
      </p:pic>
      <p:pic>
        <p:nvPicPr>
          <p:cNvPr id="34" name="Picture 33">
            <a:extLst>
              <a:ext uri="{FF2B5EF4-FFF2-40B4-BE49-F238E27FC236}">
                <a16:creationId xmlns:a16="http://schemas.microsoft.com/office/drawing/2014/main" id="{3DC39BCF-F717-4345-B9A9-B0C7CF3179C8}"/>
              </a:ext>
            </a:extLst>
          </p:cNvPr>
          <p:cNvPicPr>
            <a:picLocks noChangeAspect="1"/>
          </p:cNvPicPr>
          <p:nvPr/>
        </p:nvPicPr>
        <p:blipFill>
          <a:blip r:embed="rId7"/>
          <a:stretch>
            <a:fillRect/>
          </a:stretch>
        </p:blipFill>
        <p:spPr>
          <a:xfrm>
            <a:off x="5525587" y="3798792"/>
            <a:ext cx="640135" cy="731583"/>
          </a:xfrm>
          <a:prstGeom prst="rect">
            <a:avLst/>
          </a:prstGeom>
        </p:spPr>
      </p:pic>
      <p:pic>
        <p:nvPicPr>
          <p:cNvPr id="3" name="Picture 2">
            <a:extLst>
              <a:ext uri="{FF2B5EF4-FFF2-40B4-BE49-F238E27FC236}">
                <a16:creationId xmlns:a16="http://schemas.microsoft.com/office/drawing/2014/main" id="{0AFF3AFE-2E08-4D30-8FA5-0F567860BDB4}"/>
              </a:ext>
            </a:extLst>
          </p:cNvPr>
          <p:cNvPicPr>
            <a:picLocks noChangeAspect="1"/>
          </p:cNvPicPr>
          <p:nvPr/>
        </p:nvPicPr>
        <p:blipFill>
          <a:blip r:embed="rId7"/>
          <a:stretch>
            <a:fillRect/>
          </a:stretch>
        </p:blipFill>
        <p:spPr>
          <a:xfrm>
            <a:off x="2254263" y="4110590"/>
            <a:ext cx="381190" cy="435646"/>
          </a:xfrm>
          <a:prstGeom prst="rect">
            <a:avLst/>
          </a:prstGeom>
        </p:spPr>
      </p:pic>
      <p:pic>
        <p:nvPicPr>
          <p:cNvPr id="4" name="Picture 3">
            <a:extLst>
              <a:ext uri="{FF2B5EF4-FFF2-40B4-BE49-F238E27FC236}">
                <a16:creationId xmlns:a16="http://schemas.microsoft.com/office/drawing/2014/main" id="{3B4A5DE1-E6C8-4172-A5CF-AE089E523AB9}"/>
              </a:ext>
            </a:extLst>
          </p:cNvPr>
          <p:cNvPicPr>
            <a:picLocks noChangeAspect="1"/>
          </p:cNvPicPr>
          <p:nvPr/>
        </p:nvPicPr>
        <p:blipFill>
          <a:blip r:embed="rId7"/>
          <a:stretch>
            <a:fillRect/>
          </a:stretch>
        </p:blipFill>
        <p:spPr>
          <a:xfrm>
            <a:off x="5797694" y="1219200"/>
            <a:ext cx="459923" cy="525627"/>
          </a:xfrm>
          <a:prstGeom prst="rect">
            <a:avLst/>
          </a:prstGeom>
        </p:spPr>
      </p:pic>
      <p:sp>
        <p:nvSpPr>
          <p:cNvPr id="6" name="TextBox 5">
            <a:extLst>
              <a:ext uri="{FF2B5EF4-FFF2-40B4-BE49-F238E27FC236}">
                <a16:creationId xmlns:a16="http://schemas.microsoft.com/office/drawing/2014/main" id="{02CD7FB5-44AF-431C-8F42-7B61FA6F4818}"/>
              </a:ext>
            </a:extLst>
          </p:cNvPr>
          <p:cNvSpPr txBox="1"/>
          <p:nvPr/>
        </p:nvSpPr>
        <p:spPr>
          <a:xfrm>
            <a:off x="1104295" y="5260261"/>
            <a:ext cx="6393643" cy="1323439"/>
          </a:xfrm>
          <a:prstGeom prst="rect">
            <a:avLst/>
          </a:prstGeom>
          <a:solidFill>
            <a:schemeClr val="accent6">
              <a:lumMod val="60000"/>
              <a:lumOff val="40000"/>
              <a:alpha val="56000"/>
            </a:schemeClr>
          </a:solidFill>
        </p:spPr>
        <p:txBody>
          <a:bodyPr wrap="square" rtlCol="0">
            <a:spAutoFit/>
          </a:bodyPr>
          <a:lstStyle/>
          <a:p>
            <a:r>
              <a:rPr lang="en-US" sz="1600" dirty="0"/>
              <a:t>In the 2</a:t>
            </a:r>
            <a:r>
              <a:rPr lang="en-US" sz="1600" baseline="30000" dirty="0"/>
              <a:t>nd</a:t>
            </a:r>
            <a:r>
              <a:rPr lang="en-US" sz="1600" dirty="0"/>
              <a:t> year, livestock spend more time in the areas burned in year 2, less time in the areas burned in year 1 and little time in the unburned areas.  In the 3</a:t>
            </a:r>
            <a:r>
              <a:rPr lang="en-US" sz="1600" baseline="30000" dirty="0"/>
              <a:t>rd</a:t>
            </a:r>
            <a:r>
              <a:rPr lang="en-US" sz="1600" dirty="0"/>
              <a:t> year, most time will be in the areas burned in year 3, less in areas burned in year 2, little time in areas burned in year 1 and almost no time in unburned areas.</a:t>
            </a:r>
          </a:p>
        </p:txBody>
      </p:sp>
    </p:spTree>
    <p:extLst>
      <p:ext uri="{BB962C8B-B14F-4D97-AF65-F5344CB8AC3E}">
        <p14:creationId xmlns:p14="http://schemas.microsoft.com/office/powerpoint/2010/main" val="1724503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838200" y="247650"/>
            <a:ext cx="6395129" cy="1485900"/>
          </a:xfrm>
        </p:spPr>
        <p:txBody>
          <a:bodyPr>
            <a:normAutofit/>
          </a:bodyPr>
          <a:lstStyle/>
          <a:p>
            <a:r>
              <a:rPr lang="en-US" dirty="0"/>
              <a:t>Prescribed Grazing Plan: Contingency Plan</a:t>
            </a:r>
          </a:p>
        </p:txBody>
      </p:sp>
      <p:sp>
        <p:nvSpPr>
          <p:cNvPr id="34" name="Rectangle 33">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767671" y="1733550"/>
            <a:ext cx="3804328" cy="4591050"/>
          </a:xfrm>
        </p:spPr>
        <p:txBody>
          <a:bodyPr>
            <a:noAutofit/>
          </a:bodyPr>
          <a:lstStyle/>
          <a:p>
            <a:pPr marL="0" indent="0">
              <a:buNone/>
            </a:pPr>
            <a:r>
              <a:rPr lang="en-US" sz="1400" i="0" dirty="0"/>
              <a:t>A contingency plan details potential problems that could decrease the amount of forage available in a given year and outlines the actions that will be taken when those problems occur.  </a:t>
            </a:r>
            <a:r>
              <a:rPr lang="en-US" sz="1400" dirty="0"/>
              <a:t>A good contingency plan is a guide for adjusting the grazing prescription.  It ensures that the resource is not degraded and that the actions taken are economically feasible.</a:t>
            </a:r>
          </a:p>
          <a:p>
            <a:pPr marL="0" indent="0">
              <a:buNone/>
            </a:pPr>
            <a:r>
              <a:rPr lang="en-US" sz="1400" dirty="0"/>
              <a:t>Contingency plans are usually focused on actions to take during drought.  When forage production is significantly reduced by flooding, hail, wildfire and/</a:t>
            </a:r>
            <a:r>
              <a:rPr lang="en-US" sz="1400"/>
              <a:t>or insects, </a:t>
            </a:r>
            <a:r>
              <a:rPr lang="en-US" sz="1400" dirty="0"/>
              <a:t>the contingency plan should be implemented. A good contingency plan lists actions that the rancher will take when different levels of forage reduction occur.</a:t>
            </a:r>
          </a:p>
          <a:p>
            <a:pPr marL="0" indent="0">
              <a:buNone/>
            </a:pPr>
            <a:r>
              <a:rPr lang="en-US" sz="1400" i="0" dirty="0"/>
              <a:t>The National Drought Mitigation Center has brought together information for ranchers to help them develop an effective contingency plan.  The Center’s website has examples of plans from ranchers.  </a:t>
            </a:r>
          </a:p>
        </p:txBody>
      </p:sp>
      <p:pic>
        <p:nvPicPr>
          <p:cNvPr id="6" name="Picture 5">
            <a:extLst>
              <a:ext uri="{FF2B5EF4-FFF2-40B4-BE49-F238E27FC236}">
                <a16:creationId xmlns:a16="http://schemas.microsoft.com/office/drawing/2014/main" id="{15AF6452-EF05-4B9E-9274-2071AE2C4126}"/>
              </a:ext>
            </a:extLst>
          </p:cNvPr>
          <p:cNvPicPr>
            <a:picLocks noChangeAspect="1"/>
          </p:cNvPicPr>
          <p:nvPr/>
        </p:nvPicPr>
        <p:blipFill>
          <a:blip r:embed="rId3"/>
          <a:stretch>
            <a:fillRect/>
          </a:stretch>
        </p:blipFill>
        <p:spPr>
          <a:xfrm>
            <a:off x="4809649" y="2143157"/>
            <a:ext cx="3829084" cy="2957967"/>
          </a:xfrm>
          <a:prstGeom prst="rect">
            <a:avLst/>
          </a:prstGeom>
        </p:spPr>
      </p:pic>
    </p:spTree>
    <p:extLst>
      <p:ext uri="{BB962C8B-B14F-4D97-AF65-F5344CB8AC3E}">
        <p14:creationId xmlns:p14="http://schemas.microsoft.com/office/powerpoint/2010/main" val="3350188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619647" y="247650"/>
            <a:ext cx="4345106" cy="1485900"/>
          </a:xfrm>
        </p:spPr>
        <p:txBody>
          <a:bodyPr>
            <a:normAutofit/>
          </a:bodyPr>
          <a:lstStyle/>
          <a:p>
            <a:r>
              <a:rPr lang="en-US" sz="3400" dirty="0"/>
              <a:t>Prescribed Grazing Plan: Monitoring Plan</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588557" y="1447800"/>
            <a:ext cx="4345106" cy="4953000"/>
          </a:xfrm>
        </p:spPr>
        <p:txBody>
          <a:bodyPr>
            <a:normAutofit lnSpcReduction="10000"/>
          </a:bodyPr>
          <a:lstStyle/>
          <a:p>
            <a:pPr marL="0" indent="0">
              <a:buNone/>
            </a:pPr>
            <a:r>
              <a:rPr lang="en-US" sz="1400" dirty="0"/>
              <a:t>A monitoring plan is used to determine if objectives and goals are being met and to assess if the grazing prescription is producing the planned results.  A monitoring plan uses techniques that measure the trend in the rangeland resource.  The rancher makes adjustments to the prescribed grazing plan when progress is not being made. </a:t>
            </a:r>
          </a:p>
          <a:p>
            <a:pPr marL="0" indent="0">
              <a:buNone/>
            </a:pPr>
            <a:r>
              <a:rPr lang="en-US" sz="1400" dirty="0"/>
              <a:t>Monitoring methods may be qualitative or quantitative. Monitoring methods measure the status of resource concerns identified in the grazing plan and the status of the rangeland health indicators.  </a:t>
            </a:r>
          </a:p>
          <a:p>
            <a:pPr marL="0" indent="0">
              <a:buNone/>
            </a:pPr>
            <a:r>
              <a:rPr lang="en-US" sz="1400" dirty="0"/>
              <a:t>There are a number of monitoring tools available to measure progress. The key to a good monitoring program is to identify the appropriate method to measure progress toward objectives and progress toward addressing resource concerns.</a:t>
            </a:r>
          </a:p>
          <a:p>
            <a:pPr marL="0" indent="0">
              <a:buNone/>
            </a:pPr>
            <a:r>
              <a:rPr lang="en-US" sz="1400" i="0" dirty="0"/>
              <a:t>See Lesson 20 for a discussion of different monitoring methods.</a:t>
            </a:r>
          </a:p>
          <a:p>
            <a:pPr marL="0" indent="0">
              <a:buNone/>
            </a:pPr>
            <a:endParaRPr lang="en-US" sz="1400" dirty="0"/>
          </a:p>
          <a:p>
            <a:pPr marL="0" indent="0">
              <a:buNone/>
            </a:pPr>
            <a:r>
              <a:rPr lang="en-US" sz="1300" i="1" dirty="0"/>
              <a:t>Photo:  Monitoring along a transect set up to measure drought recovery.  Percent cover from living plants, percent over from litter, and percent bare ground are being measured</a:t>
            </a:r>
            <a:r>
              <a:rPr lang="en-US" sz="1400" i="0" dirty="0"/>
              <a:t>.</a:t>
            </a:r>
          </a:p>
        </p:txBody>
      </p:sp>
      <p:sp>
        <p:nvSpPr>
          <p:cNvPr id="31" name="Rectangle 3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sign in a field&#10;&#10;Description generated with very high confidence">
            <a:extLst>
              <a:ext uri="{FF2B5EF4-FFF2-40B4-BE49-F238E27FC236}">
                <a16:creationId xmlns:a16="http://schemas.microsoft.com/office/drawing/2014/main" id="{F94BAA56-1E13-430C-9DC0-29C81180FA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555" r="37882"/>
          <a:stretch/>
        </p:blipFill>
        <p:spPr>
          <a:xfrm>
            <a:off x="5709195" y="10"/>
            <a:ext cx="3434804" cy="6857990"/>
          </a:xfrm>
          <a:prstGeom prst="rect">
            <a:avLst/>
          </a:prstGeom>
        </p:spPr>
      </p:pic>
    </p:spTree>
    <p:extLst>
      <p:ext uri="{BB962C8B-B14F-4D97-AF65-F5344CB8AC3E}">
        <p14:creationId xmlns:p14="http://schemas.microsoft.com/office/powerpoint/2010/main" val="3834607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1028700" y="303878"/>
            <a:ext cx="7200900" cy="763843"/>
          </a:xfrm>
        </p:spPr>
        <p:txBody>
          <a:bodyPr>
            <a:normAutofit/>
          </a:bodyPr>
          <a:lstStyle/>
          <a:p>
            <a:r>
              <a:rPr lang="en-US" dirty="0"/>
              <a:t>Activities and References</a:t>
            </a:r>
          </a:p>
        </p:txBody>
      </p:sp>
      <p:sp>
        <p:nvSpPr>
          <p:cNvPr id="6" name="Text Placeholder 5">
            <a:extLst>
              <a:ext uri="{FF2B5EF4-FFF2-40B4-BE49-F238E27FC236}">
                <a16:creationId xmlns:a16="http://schemas.microsoft.com/office/drawing/2014/main" id="{CD8F65C4-7F25-45DF-84EC-392CB77CC542}"/>
              </a:ext>
            </a:extLst>
          </p:cNvPr>
          <p:cNvSpPr>
            <a:spLocks noGrp="1"/>
          </p:cNvSpPr>
          <p:nvPr>
            <p:ph type="body" idx="1"/>
          </p:nvPr>
        </p:nvSpPr>
        <p:spPr>
          <a:xfrm>
            <a:off x="1091220" y="1118475"/>
            <a:ext cx="3335840" cy="531972"/>
          </a:xfrm>
        </p:spPr>
        <p:txBody>
          <a:bodyPr/>
          <a:lstStyle/>
          <a:p>
            <a:r>
              <a:rPr lang="en-US" dirty="0"/>
              <a:t>Activities</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sz="half" idx="2"/>
          </p:nvPr>
        </p:nvSpPr>
        <p:spPr/>
        <p:txBody>
          <a:bodyPr>
            <a:normAutofit fontScale="92500" lnSpcReduction="20000"/>
          </a:bodyPr>
          <a:lstStyle/>
          <a:p>
            <a:endParaRPr lang="en-US" sz="1900" dirty="0"/>
          </a:p>
          <a:p>
            <a:pPr marL="0" indent="0">
              <a:buNone/>
            </a:pPr>
            <a:endParaRPr lang="en-US" sz="1900" dirty="0"/>
          </a:p>
          <a:p>
            <a:pPr marL="0" indent="0">
              <a:buNone/>
            </a:pPr>
            <a:endParaRPr lang="en-US" sz="1900" b="1" dirty="0"/>
          </a:p>
          <a:p>
            <a:pPr marL="0" indent="0">
              <a:buNone/>
            </a:pPr>
            <a:endParaRPr lang="en-US" sz="1900" dirty="0"/>
          </a:p>
          <a:p>
            <a:pPr marL="0" indent="0">
              <a:buNone/>
            </a:pPr>
            <a:endParaRPr lang="en-US" sz="1900" dirty="0"/>
          </a:p>
          <a:p>
            <a:pPr marL="0" indent="-457200">
              <a:buFont typeface="Courier New" panose="02070309020205020404" pitchFamily="49" charset="0"/>
              <a:buChar char="o"/>
            </a:pPr>
            <a:endParaRPr lang="en-US" sz="1900" dirty="0"/>
          </a:p>
          <a:p>
            <a:pPr marL="0" indent="-457200">
              <a:buFont typeface="Courier New" panose="02070309020205020404" pitchFamily="49" charset="0"/>
              <a:buChar char="o"/>
            </a:pPr>
            <a:endParaRPr lang="en-US" sz="1900" dirty="0"/>
          </a:p>
          <a:p>
            <a:pPr marL="0" indent="0">
              <a:buNone/>
            </a:pPr>
            <a:endParaRPr lang="en-US" sz="1900" dirty="0"/>
          </a:p>
          <a:p>
            <a:endParaRPr lang="en-US" sz="1900" dirty="0"/>
          </a:p>
          <a:p>
            <a:endParaRPr lang="en-US" sz="1900" dirty="0"/>
          </a:p>
          <a:p>
            <a:pPr marL="0" indent="0">
              <a:buNone/>
            </a:pPr>
            <a:endParaRPr lang="en-US" sz="1900" dirty="0"/>
          </a:p>
        </p:txBody>
      </p:sp>
      <p:sp>
        <p:nvSpPr>
          <p:cNvPr id="7" name="Text Placeholder 6">
            <a:extLst>
              <a:ext uri="{FF2B5EF4-FFF2-40B4-BE49-F238E27FC236}">
                <a16:creationId xmlns:a16="http://schemas.microsoft.com/office/drawing/2014/main" id="{1A9AB87C-3328-47CC-8DC7-3572393729D2}"/>
              </a:ext>
            </a:extLst>
          </p:cNvPr>
          <p:cNvSpPr>
            <a:spLocks noGrp="1"/>
          </p:cNvSpPr>
          <p:nvPr>
            <p:ph type="body" sz="quarter" idx="3"/>
          </p:nvPr>
        </p:nvSpPr>
        <p:spPr>
          <a:xfrm>
            <a:off x="4848200" y="1118476"/>
            <a:ext cx="3335840" cy="531972"/>
          </a:xfrm>
        </p:spPr>
        <p:txBody>
          <a:bodyPr/>
          <a:lstStyle/>
          <a:p>
            <a:endParaRPr lang="en-US" dirty="0"/>
          </a:p>
          <a:p>
            <a:r>
              <a:rPr lang="en-US" dirty="0"/>
              <a:t>References</a:t>
            </a:r>
          </a:p>
        </p:txBody>
      </p:sp>
      <p:sp>
        <p:nvSpPr>
          <p:cNvPr id="4" name="Content Placeholder 3">
            <a:extLst>
              <a:ext uri="{FF2B5EF4-FFF2-40B4-BE49-F238E27FC236}">
                <a16:creationId xmlns:a16="http://schemas.microsoft.com/office/drawing/2014/main" id="{B81A58C9-8C54-4EB5-A0AD-3A9ABBCE4C34}"/>
              </a:ext>
            </a:extLst>
          </p:cNvPr>
          <p:cNvSpPr>
            <a:spLocks noGrp="1"/>
          </p:cNvSpPr>
          <p:nvPr>
            <p:ph sz="quarter" idx="4"/>
          </p:nvPr>
        </p:nvSpPr>
        <p:spPr>
          <a:xfrm>
            <a:off x="4893760" y="2024111"/>
            <a:ext cx="3869240" cy="4071889"/>
          </a:xfrm>
        </p:spPr>
        <p:txBody>
          <a:bodyPr>
            <a:normAutofit fontScale="92500" lnSpcReduction="20000"/>
          </a:bodyPr>
          <a:lstStyle/>
          <a:p>
            <a:r>
              <a:rPr lang="en-US" dirty="0"/>
              <a:t>https://globalrangelands.org/topics/uses-range-and-pasture-lands/grazing-systems</a:t>
            </a:r>
          </a:p>
          <a:p>
            <a:r>
              <a:rPr lang="en-US" dirty="0">
                <a:hlinkClick r:id="rId2"/>
              </a:rPr>
              <a:t>http://fireecology.okstate.edu/patch-burning/what-is-patch-burning</a:t>
            </a:r>
            <a:endParaRPr lang="en-US" dirty="0"/>
          </a:p>
          <a:p>
            <a:r>
              <a:rPr lang="en-US" dirty="0">
                <a:hlinkClick r:id="rId3"/>
              </a:rPr>
              <a:t>https://drought.unl.edu/ranchplan/BeforeDrought/GrazingStrategy/RotationGrazing.aspx</a:t>
            </a:r>
            <a:endParaRPr lang="en-US" dirty="0"/>
          </a:p>
          <a:p>
            <a:r>
              <a:rPr lang="en-US" dirty="0">
                <a:hlinkClick r:id="rId4"/>
              </a:rPr>
              <a:t>https://drought.unl.edu/ranchplan/DroughtBasics.aspx</a:t>
            </a:r>
            <a:endParaRPr lang="en-US" dirty="0"/>
          </a:p>
          <a:p>
            <a:r>
              <a:rPr lang="en-US" dirty="0"/>
              <a:t>https://drought.unl.edu/archive/Documents/RanchPlan/ranch-plan-handbook-to-print-9.14.pdf</a:t>
            </a:r>
          </a:p>
        </p:txBody>
      </p:sp>
      <p:sp>
        <p:nvSpPr>
          <p:cNvPr id="5" name="Content Placeholder 3">
            <a:extLst>
              <a:ext uri="{FF2B5EF4-FFF2-40B4-BE49-F238E27FC236}">
                <a16:creationId xmlns:a16="http://schemas.microsoft.com/office/drawing/2014/main" id="{B81A58C9-8C54-4EB5-A0AD-3A9ABBCE4C34}"/>
              </a:ext>
            </a:extLst>
          </p:cNvPr>
          <p:cNvSpPr txBox="1">
            <a:spLocks/>
          </p:cNvSpPr>
          <p:nvPr/>
        </p:nvSpPr>
        <p:spPr>
          <a:xfrm>
            <a:off x="959960" y="1838679"/>
            <a:ext cx="3467100" cy="4147183"/>
          </a:xfrm>
          <a:prstGeom prst="rect">
            <a:avLst/>
          </a:prstGeom>
        </p:spPr>
        <p:txBody>
          <a:bodyPr vert="horz" lIns="91440" tIns="45720" rIns="91440" bIns="45720" rtlCol="0">
            <a:normAutofit lnSpcReduction="10000"/>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Map out a grassland area near your school or use google maps to map an area.  What are potential resource concerns?</a:t>
            </a:r>
          </a:p>
          <a:p>
            <a:r>
              <a:rPr lang="en-US" dirty="0"/>
              <a:t>What type of grazing system could be used on the property?</a:t>
            </a:r>
          </a:p>
          <a:p>
            <a:r>
              <a:rPr lang="en-US" dirty="0"/>
              <a:t>What type of water development and fencing would need to be implemented before that grazing system could be implemented?</a:t>
            </a:r>
          </a:p>
        </p:txBody>
      </p:sp>
    </p:spTree>
    <p:extLst>
      <p:ext uri="{BB962C8B-B14F-4D97-AF65-F5344CB8AC3E}">
        <p14:creationId xmlns:p14="http://schemas.microsoft.com/office/powerpoint/2010/main" val="1484462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445626" y="273295"/>
            <a:ext cx="4345106" cy="1106365"/>
          </a:xfrm>
        </p:spPr>
        <p:txBody>
          <a:bodyPr>
            <a:normAutofit fontScale="90000"/>
          </a:bodyPr>
          <a:lstStyle/>
          <a:p>
            <a:pPr algn="ctr"/>
            <a:r>
              <a:rPr lang="en-US" sz="3600" dirty="0"/>
              <a:t>Elements of a Prescribed Grazing Plan</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445626" y="1406037"/>
            <a:ext cx="4724400" cy="4800600"/>
          </a:xfrm>
        </p:spPr>
        <p:txBody>
          <a:bodyPr>
            <a:normAutofit fontScale="92500" lnSpcReduction="20000"/>
          </a:bodyPr>
          <a:lstStyle/>
          <a:p>
            <a:pPr marL="0" indent="0">
              <a:buNone/>
            </a:pPr>
            <a:r>
              <a:rPr lang="en-US" sz="1500" dirty="0"/>
              <a:t>Prescribed grazing is grazing according to a well thought out plan.  A prescribed grazing plan consists of the following elements:</a:t>
            </a:r>
          </a:p>
          <a:p>
            <a:pPr marL="342900" indent="-342900">
              <a:buFont typeface="+mj-lt"/>
              <a:buAutoNum type="arabicPeriod"/>
            </a:pPr>
            <a:r>
              <a:rPr lang="en-US" sz="1500" dirty="0"/>
              <a:t>Defined Objectives</a:t>
            </a:r>
          </a:p>
          <a:p>
            <a:pPr marL="342900" indent="-342900">
              <a:buFont typeface="+mj-lt"/>
              <a:buAutoNum type="arabicPeriod"/>
            </a:pPr>
            <a:r>
              <a:rPr lang="en-US" sz="1500" dirty="0"/>
              <a:t>Resource Inventory</a:t>
            </a:r>
          </a:p>
          <a:p>
            <a:pPr marL="342900" indent="-342900">
              <a:buFont typeface="+mj-lt"/>
              <a:buAutoNum type="arabicPeriod"/>
            </a:pPr>
            <a:r>
              <a:rPr lang="en-US" sz="1500" dirty="0"/>
              <a:t>Forage Inventory</a:t>
            </a:r>
          </a:p>
          <a:p>
            <a:pPr marL="342900" indent="-342900">
              <a:buFont typeface="+mj-lt"/>
              <a:buAutoNum type="arabicPeriod"/>
            </a:pPr>
            <a:r>
              <a:rPr lang="en-US" sz="1500" dirty="0"/>
              <a:t>Livestock Inventory</a:t>
            </a:r>
          </a:p>
          <a:p>
            <a:pPr marL="342900" indent="-342900">
              <a:buFont typeface="+mj-lt"/>
              <a:buAutoNum type="arabicPeriod"/>
            </a:pPr>
            <a:r>
              <a:rPr lang="en-US" sz="1500" dirty="0"/>
              <a:t>Forage-Animal Balance</a:t>
            </a:r>
          </a:p>
          <a:p>
            <a:pPr marL="342900" indent="-342900">
              <a:buFont typeface="+mj-lt"/>
              <a:buAutoNum type="arabicPeriod"/>
            </a:pPr>
            <a:r>
              <a:rPr lang="en-US" sz="1500" dirty="0"/>
              <a:t>Grazing Plan</a:t>
            </a:r>
          </a:p>
          <a:p>
            <a:pPr marL="342900" indent="-342900">
              <a:buFont typeface="+mj-lt"/>
              <a:buAutoNum type="arabicPeriod"/>
            </a:pPr>
            <a:r>
              <a:rPr lang="en-US" sz="1500" dirty="0"/>
              <a:t>Contingency Plan</a:t>
            </a:r>
          </a:p>
          <a:p>
            <a:pPr marL="342900" indent="-342900">
              <a:buFont typeface="+mj-lt"/>
              <a:buAutoNum type="arabicPeriod"/>
            </a:pPr>
            <a:r>
              <a:rPr lang="en-US" sz="1500" dirty="0"/>
              <a:t>Monitoring Plan</a:t>
            </a:r>
          </a:p>
          <a:p>
            <a:pPr marL="0" indent="0">
              <a:buNone/>
            </a:pPr>
            <a:endParaRPr lang="en-US" sz="1500" dirty="0"/>
          </a:p>
          <a:p>
            <a:pPr marL="0" indent="0">
              <a:buNone/>
            </a:pPr>
            <a:endParaRPr lang="en-US" sz="1500" dirty="0"/>
          </a:p>
          <a:p>
            <a:pPr marL="228600" indent="-228600">
              <a:buAutoNum type="arabicPeriod"/>
            </a:pPr>
            <a:endParaRPr lang="en-US" sz="1100" dirty="0"/>
          </a:p>
          <a:p>
            <a:pPr>
              <a:buFont typeface="Wingdings" panose="05000000000000000000" pitchFamily="2" charset="2"/>
              <a:buChar char="§"/>
            </a:pPr>
            <a:endParaRPr lang="en-US" sz="1100" i="1" dirty="0"/>
          </a:p>
          <a:p>
            <a:pPr marL="0" indent="0">
              <a:buNone/>
            </a:pPr>
            <a:r>
              <a:rPr lang="en-US" sz="1300" i="1" dirty="0"/>
              <a:t>Photo: Matching livestock intake to the amount of production and desired degree of use is an important part of a prescribed grazing plan.</a:t>
            </a:r>
          </a:p>
        </p:txBody>
      </p:sp>
      <p:sp>
        <p:nvSpPr>
          <p:cNvPr id="26" name="Rectangle 25">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F94014F3-0277-4A51-B06A-879B746F1F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888" r="41993" b="3848"/>
          <a:stretch/>
        </p:blipFill>
        <p:spPr>
          <a:xfrm>
            <a:off x="5709194" y="0"/>
            <a:ext cx="3434805" cy="6858000"/>
          </a:xfrm>
          <a:prstGeom prst="rect">
            <a:avLst/>
          </a:prstGeom>
        </p:spPr>
      </p:pic>
    </p:spTree>
    <p:extLst>
      <p:ext uri="{BB962C8B-B14F-4D97-AF65-F5344CB8AC3E}">
        <p14:creationId xmlns:p14="http://schemas.microsoft.com/office/powerpoint/2010/main" val="1411842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24E16E8-84BF-4D4C-A746-2537B1C15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4643" y="744469"/>
            <a:ext cx="8005589" cy="5349671"/>
            <a:chOff x="752858" y="744469"/>
            <a:chExt cx="10674117" cy="5349671"/>
          </a:xfrm>
        </p:grpSpPr>
        <p:sp>
          <p:nvSpPr>
            <p:cNvPr id="18" name="Freeform 6">
              <a:extLst>
                <a:ext uri="{FF2B5EF4-FFF2-40B4-BE49-F238E27FC236}">
                  <a16:creationId xmlns:a16="http://schemas.microsoft.com/office/drawing/2014/main" id="{F890A3A2-97E0-41D2-BD93-30D3DFA73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9" name="Freeform 6">
              <a:extLst>
                <a:ext uri="{FF2B5EF4-FFF2-40B4-BE49-F238E27FC236}">
                  <a16:creationId xmlns:a16="http://schemas.microsoft.com/office/drawing/2014/main" id="{718CB90A-6005-4951-84F5-70B5863EF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2" name="Title 1">
            <a:extLst>
              <a:ext uri="{FF2B5EF4-FFF2-40B4-BE49-F238E27FC236}">
                <a16:creationId xmlns:a16="http://schemas.microsoft.com/office/drawing/2014/main" id="{4B9E7559-68B4-4049-97B6-02F38AD7DF9B}"/>
              </a:ext>
            </a:extLst>
          </p:cNvPr>
          <p:cNvSpPr>
            <a:spLocks noGrp="1"/>
          </p:cNvSpPr>
          <p:nvPr>
            <p:ph type="title"/>
          </p:nvPr>
        </p:nvSpPr>
        <p:spPr>
          <a:xfrm>
            <a:off x="564643" y="4736961"/>
            <a:ext cx="8040514" cy="936769"/>
          </a:xfrm>
        </p:spPr>
        <p:txBody>
          <a:bodyPr vert="horz" lIns="91440" tIns="45720" rIns="91440" bIns="45720" rtlCol="0" anchor="b">
            <a:normAutofit/>
          </a:bodyPr>
          <a:lstStyle/>
          <a:p>
            <a:pPr algn="ctr" defTabSz="914400"/>
            <a:r>
              <a:rPr lang="en-US" sz="4200" cap="all" dirty="0"/>
              <a:t>End of Lesson nineteen</a:t>
            </a:r>
          </a:p>
        </p:txBody>
      </p:sp>
      <p:sp>
        <p:nvSpPr>
          <p:cNvPr id="23" name="Freeform: Shape 22">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326202" y="4446551"/>
            <a:ext cx="1467878"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25" name="Freeform: Shape 24">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7627" y="5311230"/>
            <a:ext cx="1531699"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731287" y="1143000"/>
            <a:ext cx="5878206" cy="3303551"/>
          </a:xfrm>
        </p:spPr>
      </p:pic>
    </p:spTree>
    <p:extLst>
      <p:ext uri="{BB962C8B-B14F-4D97-AF65-F5344CB8AC3E}">
        <p14:creationId xmlns:p14="http://schemas.microsoft.com/office/powerpoint/2010/main" val="259960947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458326" y="201491"/>
            <a:ext cx="4345106" cy="865309"/>
          </a:xfrm>
        </p:spPr>
        <p:txBody>
          <a:bodyPr>
            <a:normAutofit fontScale="90000"/>
          </a:bodyPr>
          <a:lstStyle/>
          <a:p>
            <a:pPr algn="ctr"/>
            <a:r>
              <a:rPr lang="en-US" sz="3200" dirty="0"/>
              <a:t>Prescribed Grazing Plan: Objectives and Goals</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228600" y="1268290"/>
            <a:ext cx="5181600" cy="5437309"/>
          </a:xfrm>
        </p:spPr>
        <p:txBody>
          <a:bodyPr>
            <a:normAutofit/>
          </a:bodyPr>
          <a:lstStyle/>
          <a:p>
            <a:pPr marL="0" indent="0">
              <a:buNone/>
            </a:pPr>
            <a:r>
              <a:rPr lang="en-US" sz="1500" dirty="0"/>
              <a:t>Objectives and goals for a specific grazing unit vary from ranch to ranch.  Private landowners may have different types of goals for their land than public land managers.  </a:t>
            </a:r>
          </a:p>
          <a:p>
            <a:pPr marL="0" indent="0">
              <a:buNone/>
            </a:pPr>
            <a:r>
              <a:rPr lang="en-US" sz="1500" dirty="0"/>
              <a:t>Some common goals for rangeland are :</a:t>
            </a:r>
          </a:p>
          <a:p>
            <a:pPr marL="873252" lvl="1" indent="-342900">
              <a:buFont typeface="+mj-lt"/>
              <a:buAutoNum type="alphaLcPeriod"/>
            </a:pPr>
            <a:r>
              <a:rPr lang="en-US" sz="1500" i="0" dirty="0"/>
              <a:t>Improve the health and vigor of plant communities</a:t>
            </a:r>
          </a:p>
          <a:p>
            <a:pPr marL="873252" lvl="1" indent="-342900">
              <a:buFont typeface="+mj-lt"/>
              <a:buAutoNum type="alphaLcPeriod"/>
            </a:pPr>
            <a:r>
              <a:rPr lang="en-US" sz="1500" i="0" dirty="0"/>
              <a:t>Improve forage quantity and/or quality</a:t>
            </a:r>
          </a:p>
          <a:p>
            <a:pPr marL="873252" lvl="1" indent="-342900">
              <a:buFont typeface="+mj-lt"/>
              <a:buAutoNum type="alphaLcPeriod"/>
            </a:pPr>
            <a:r>
              <a:rPr lang="en-US" sz="1500" i="0" dirty="0"/>
              <a:t>More even grazing distribution</a:t>
            </a:r>
          </a:p>
          <a:p>
            <a:pPr marL="873252" lvl="1" indent="-342900">
              <a:buFont typeface="+mj-lt"/>
              <a:buAutoNum type="alphaLcPeriod"/>
            </a:pPr>
            <a:r>
              <a:rPr lang="en-US" sz="1500" i="0" dirty="0"/>
              <a:t>Improved water quality and quantity</a:t>
            </a:r>
          </a:p>
          <a:p>
            <a:pPr marL="873252" lvl="1" indent="-342900">
              <a:buFont typeface="+mj-lt"/>
              <a:buAutoNum type="alphaLcPeriod"/>
            </a:pPr>
            <a:r>
              <a:rPr lang="en-US" sz="1500" i="0" dirty="0"/>
              <a:t>Increased livestock production</a:t>
            </a:r>
          </a:p>
          <a:p>
            <a:pPr marL="873252" lvl="1" indent="-342900">
              <a:buFont typeface="+mj-lt"/>
              <a:buAutoNum type="alphaLcPeriod"/>
            </a:pPr>
            <a:r>
              <a:rPr lang="en-US" sz="1500" i="0" dirty="0"/>
              <a:t>Improved Riparian and watershed function</a:t>
            </a:r>
          </a:p>
          <a:p>
            <a:pPr marL="873252" lvl="1" indent="-342900">
              <a:buFont typeface="+mj-lt"/>
              <a:buAutoNum type="alphaLcPeriod"/>
            </a:pPr>
            <a:r>
              <a:rPr lang="en-US" sz="1500" i="0" dirty="0"/>
              <a:t>Reduced erosion</a:t>
            </a:r>
          </a:p>
          <a:p>
            <a:pPr marL="873252" lvl="1" indent="-342900">
              <a:buFont typeface="+mj-lt"/>
              <a:buAutoNum type="alphaLcPeriod"/>
            </a:pPr>
            <a:r>
              <a:rPr lang="en-US" sz="1500" i="0" dirty="0"/>
              <a:t>Improved wildlife food and cover or patchier distribution</a:t>
            </a:r>
          </a:p>
          <a:p>
            <a:pPr marL="530352" lvl="1" indent="0">
              <a:buNone/>
            </a:pPr>
            <a:endParaRPr lang="en-US" sz="1500" i="0" dirty="0"/>
          </a:p>
          <a:p>
            <a:pPr marL="0" lvl="1" indent="0">
              <a:buNone/>
            </a:pPr>
            <a:r>
              <a:rPr lang="en-US" sz="1200" dirty="0"/>
              <a:t>Photo:  Big bluestem with high health and vigor.</a:t>
            </a:r>
          </a:p>
        </p:txBody>
      </p:sp>
      <p:sp>
        <p:nvSpPr>
          <p:cNvPr id="26" name="Rectangle 25">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1620" r="10445"/>
          <a:stretch/>
        </p:blipFill>
        <p:spPr>
          <a:xfrm>
            <a:off x="5709195" y="0"/>
            <a:ext cx="3434805" cy="6858000"/>
          </a:xfrm>
          <a:prstGeom prst="rect">
            <a:avLst/>
          </a:prstGeom>
        </p:spPr>
      </p:pic>
    </p:spTree>
    <p:extLst>
      <p:ext uri="{BB962C8B-B14F-4D97-AF65-F5344CB8AC3E}">
        <p14:creationId xmlns:p14="http://schemas.microsoft.com/office/powerpoint/2010/main" val="994850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458326" y="201491"/>
            <a:ext cx="4345106" cy="865309"/>
          </a:xfrm>
        </p:spPr>
        <p:txBody>
          <a:bodyPr>
            <a:normAutofit fontScale="90000"/>
          </a:bodyPr>
          <a:lstStyle/>
          <a:p>
            <a:pPr algn="ctr"/>
            <a:r>
              <a:rPr lang="en-US" sz="3200" dirty="0"/>
              <a:t>Prescribed Grazing Plan: Objectives</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228600" y="1268291"/>
            <a:ext cx="5181600" cy="5437309"/>
          </a:xfrm>
        </p:spPr>
        <p:txBody>
          <a:bodyPr>
            <a:normAutofit fontScale="92500" lnSpcReduction="20000"/>
          </a:bodyPr>
          <a:lstStyle/>
          <a:p>
            <a:pPr marL="0" indent="0">
              <a:buNone/>
            </a:pPr>
            <a:r>
              <a:rPr lang="en-US" sz="1500" dirty="0"/>
              <a:t>Objectives and goals should be SMART: specific, measurable, attainable, reasonable, and timely. </a:t>
            </a:r>
          </a:p>
          <a:p>
            <a:pPr marL="0" indent="0">
              <a:buNone/>
            </a:pPr>
            <a:r>
              <a:rPr lang="en-US" sz="1500" dirty="0"/>
              <a:t>Examples of SMART goals:</a:t>
            </a:r>
          </a:p>
          <a:p>
            <a:pPr marL="0" indent="0">
              <a:buNone/>
            </a:pPr>
            <a:r>
              <a:rPr lang="en-US" sz="1500" dirty="0"/>
              <a:t>Improve the production of my rangeland by increasing the amount of big bluestem, Indiangrass, and other grasses that livestock prefer by 500#/acre to 2000 #/ac and reducing the amount of sand and tall dropseed by 2025.  This will be accomplished by implementing a rest rotation system, allowing 1 full year of rest for each pasture every 4</a:t>
            </a:r>
            <a:r>
              <a:rPr lang="en-US" sz="1500" baseline="30000" dirty="0"/>
              <a:t>th</a:t>
            </a:r>
            <a:r>
              <a:rPr lang="en-US" sz="1500" dirty="0"/>
              <a:t> year.</a:t>
            </a:r>
          </a:p>
          <a:p>
            <a:pPr marL="0" indent="0">
              <a:buNone/>
            </a:pPr>
            <a:r>
              <a:rPr lang="en-US" sz="1500" dirty="0"/>
              <a:t>Reduce the amount of cheatgrass present on my rangeland by 75% and increase the amount of native cool season grass by 25% and native warm season grasses by 30% over the next 5 years.  This will be accomplished by beginning the grazing season 3 weeks earlier and heavily grazing the cheatgrass and then moving to the next pasture.</a:t>
            </a:r>
          </a:p>
          <a:p>
            <a:pPr marL="0" indent="0">
              <a:buNone/>
            </a:pPr>
            <a:r>
              <a:rPr lang="en-US" sz="1500" dirty="0"/>
              <a:t>Increase the amount of forbs by 50% by implementing prescribed burn rotation so 25-35% of each pasture is burned every year. </a:t>
            </a:r>
          </a:p>
          <a:p>
            <a:pPr marL="0" indent="0">
              <a:buNone/>
            </a:pPr>
            <a:endParaRPr lang="en-US" sz="1500" i="1" dirty="0"/>
          </a:p>
          <a:p>
            <a:pPr marL="0" indent="0">
              <a:buNone/>
            </a:pPr>
            <a:endParaRPr lang="en-US" sz="1500" i="1" dirty="0"/>
          </a:p>
          <a:p>
            <a:pPr marL="0" indent="0">
              <a:buNone/>
            </a:pPr>
            <a:endParaRPr lang="en-US" sz="1500" i="1" dirty="0"/>
          </a:p>
          <a:p>
            <a:pPr marL="0" indent="0">
              <a:buNone/>
            </a:pPr>
            <a:endParaRPr lang="en-US" sz="1500" i="1" dirty="0"/>
          </a:p>
          <a:p>
            <a:pPr marL="0" indent="0">
              <a:buNone/>
            </a:pPr>
            <a:r>
              <a:rPr lang="en-US" sz="1200" i="1" dirty="0"/>
              <a:t>Photo: Cheatgrass invaded rangeland.  A goal to reduce the amount by 75% may not be achievable unless chemical control of the cheatgrass is included in the plan</a:t>
            </a:r>
            <a:r>
              <a:rPr lang="en-US" sz="1100" i="1" dirty="0"/>
              <a:t>.</a:t>
            </a:r>
          </a:p>
        </p:txBody>
      </p:sp>
      <p:sp>
        <p:nvSpPr>
          <p:cNvPr id="26" name="Rectangle 25">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951" t="11963" r="6309" b="-1688"/>
          <a:stretch/>
        </p:blipFill>
        <p:spPr>
          <a:xfrm>
            <a:off x="5685132" y="0"/>
            <a:ext cx="3458868" cy="7010400"/>
          </a:xfrm>
          <a:prstGeom prst="rect">
            <a:avLst/>
          </a:prstGeom>
        </p:spPr>
      </p:pic>
    </p:spTree>
    <p:extLst>
      <p:ext uri="{BB962C8B-B14F-4D97-AF65-F5344CB8AC3E}">
        <p14:creationId xmlns:p14="http://schemas.microsoft.com/office/powerpoint/2010/main" val="405444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78416" y="386054"/>
            <a:ext cx="4669243" cy="1061746"/>
          </a:xfrm>
        </p:spPr>
        <p:txBody>
          <a:bodyPr>
            <a:normAutofit/>
          </a:bodyPr>
          <a:lstStyle/>
          <a:p>
            <a:r>
              <a:rPr lang="en-US" sz="3200" dirty="0"/>
              <a:t>Prescribed Grazing Plan: Resource Inventory</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440484" y="1457130"/>
            <a:ext cx="4969716" cy="5096069"/>
          </a:xfrm>
        </p:spPr>
        <p:txBody>
          <a:bodyPr>
            <a:normAutofit fontScale="92500" lnSpcReduction="10000"/>
          </a:bodyPr>
          <a:lstStyle/>
          <a:p>
            <a:pPr marL="0" indent="0">
              <a:buNone/>
            </a:pPr>
            <a:r>
              <a:rPr lang="en-US" sz="1500" dirty="0"/>
              <a:t>A resource inventory is completed in the field and is a description of the natural resources and resource issues present on the landscape.  The resource inventory includes:</a:t>
            </a:r>
          </a:p>
          <a:p>
            <a:pPr marL="0" indent="0">
              <a:buNone/>
            </a:pPr>
            <a:endParaRPr lang="en-US" sz="1500" dirty="0"/>
          </a:p>
          <a:p>
            <a:pPr marL="873252" lvl="1" indent="-342900">
              <a:buFont typeface="+mj-lt"/>
              <a:buAutoNum type="alphaLcPeriod"/>
            </a:pPr>
            <a:r>
              <a:rPr lang="en-US" sz="1500" i="0" dirty="0"/>
              <a:t>The ecological sites present and the plant communities in the sites</a:t>
            </a:r>
          </a:p>
          <a:p>
            <a:pPr marL="873252" lvl="1" indent="-342900">
              <a:buFont typeface="+mj-lt"/>
              <a:buAutoNum type="alphaLcPeriod"/>
            </a:pPr>
            <a:r>
              <a:rPr lang="en-US" sz="1500" i="0" dirty="0"/>
              <a:t>Areas with erosion (blowouts, gullies, trailing, streambank erosion), water quality issues, invasive plants, and other resource problems.</a:t>
            </a:r>
          </a:p>
          <a:p>
            <a:pPr marL="873252" lvl="1" indent="-342900">
              <a:buFont typeface="+mj-lt"/>
              <a:buAutoNum type="alphaLcPeriod"/>
            </a:pPr>
            <a:r>
              <a:rPr lang="en-US" sz="1500" i="0" dirty="0"/>
              <a:t>Opportunities to improve resource conditions</a:t>
            </a:r>
          </a:p>
          <a:p>
            <a:pPr marL="873252" lvl="1" indent="-342900">
              <a:buFont typeface="+mj-lt"/>
              <a:buAutoNum type="alphaLcPeriod"/>
            </a:pPr>
            <a:r>
              <a:rPr lang="en-US" sz="1500" i="0" dirty="0"/>
              <a:t>Location and conditions of fences, water developments, and/or windbreaks.</a:t>
            </a:r>
          </a:p>
          <a:p>
            <a:pPr marL="873252" lvl="1" indent="-342900">
              <a:buFont typeface="+mj-lt"/>
              <a:buAutoNum type="alphaLcPeriod"/>
            </a:pPr>
            <a:r>
              <a:rPr lang="en-US" sz="1500" i="0" dirty="0"/>
              <a:t>Location of streams, lakes and ponds.</a:t>
            </a:r>
          </a:p>
          <a:p>
            <a:pPr marL="873252" lvl="1" indent="-342900">
              <a:buFont typeface="+mj-lt"/>
              <a:buAutoNum type="alphaLcPeriod"/>
            </a:pPr>
            <a:r>
              <a:rPr lang="en-US" sz="1500" i="0" dirty="0"/>
              <a:t>Areas that are overused and underused (uneven grazing distribution)</a:t>
            </a:r>
          </a:p>
          <a:p>
            <a:pPr marL="0" indent="0">
              <a:buNone/>
            </a:pPr>
            <a:r>
              <a:rPr lang="en-US" sz="1500" dirty="0"/>
              <a:t>The resource inventory uses a variety of assessments to evaluate the natural resources on the ranch. The rangeland health assessment (see Lesson 12) is one of the primary resource assessments for rangeland.</a:t>
            </a:r>
          </a:p>
          <a:p>
            <a:pPr marL="0" indent="0">
              <a:buNone/>
            </a:pPr>
            <a:endParaRPr lang="en-US" sz="800" i="1" dirty="0"/>
          </a:p>
          <a:p>
            <a:pPr marL="0" indent="0">
              <a:buNone/>
            </a:pPr>
            <a:r>
              <a:rPr lang="en-US" sz="1200" i="1" dirty="0"/>
              <a:t>Photo: Blowout in sandhills.  Areas that are actively eroding should be identified in a resource inventory.</a:t>
            </a:r>
          </a:p>
        </p:txBody>
      </p:sp>
      <p:sp>
        <p:nvSpPr>
          <p:cNvPr id="33" name="Rectangle 32">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A close up of a dry grass field&#10;&#10;Description generated with very high confidence"/>
          <p:cNvPicPr>
            <a:picLocks noChangeAspect="1"/>
          </p:cNvPicPr>
          <p:nvPr/>
        </p:nvPicPr>
        <p:blipFill rotWithShape="1">
          <a:blip r:embed="rId2" cstate="print">
            <a:extLst>
              <a:ext uri="{28A0092B-C50C-407E-A947-70E740481C1C}">
                <a14:useLocalDpi xmlns:a14="http://schemas.microsoft.com/office/drawing/2010/main" val="0"/>
              </a:ext>
            </a:extLst>
          </a:blip>
          <a:srcRect l="29586" r="32975" b="-2"/>
          <a:stretch/>
        </p:blipFill>
        <p:spPr>
          <a:xfrm>
            <a:off x="5709195" y="10"/>
            <a:ext cx="3434804" cy="6857990"/>
          </a:xfrm>
          <a:prstGeom prst="rect">
            <a:avLst/>
          </a:prstGeom>
        </p:spPr>
      </p:pic>
    </p:spTree>
    <p:extLst>
      <p:ext uri="{BB962C8B-B14F-4D97-AF65-F5344CB8AC3E}">
        <p14:creationId xmlns:p14="http://schemas.microsoft.com/office/powerpoint/2010/main" val="2554276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458326" y="201491"/>
            <a:ext cx="7734300" cy="636709"/>
          </a:xfrm>
        </p:spPr>
        <p:txBody>
          <a:bodyPr>
            <a:normAutofit/>
          </a:bodyPr>
          <a:lstStyle/>
          <a:p>
            <a:pPr algn="ctr"/>
            <a:r>
              <a:rPr lang="en-US" sz="3200" dirty="0"/>
              <a:t>Prescribed Grazing Plan: Forage Inventory</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497262" y="850900"/>
            <a:ext cx="7733464" cy="1282700"/>
          </a:xfrm>
        </p:spPr>
        <p:txBody>
          <a:bodyPr>
            <a:normAutofit/>
          </a:bodyPr>
          <a:lstStyle/>
          <a:p>
            <a:pPr marL="0" indent="0">
              <a:buNone/>
            </a:pPr>
            <a:r>
              <a:rPr lang="en-US" sz="1400" dirty="0"/>
              <a:t>A forage inventory is a listing of the expected forage and species composition in each grazing unit.  The forage inventory estimates the number of Animal Unit Months (AUM) or Animal Unit Days (AUD) expected to be produced in each grazing unit. This estimate is usually based on average annual production for each ecological site.  See Lesson 17 for definitions of AUMs.  An example forage inventory is shown below.</a:t>
            </a:r>
          </a:p>
        </p:txBody>
      </p:sp>
      <p:graphicFrame>
        <p:nvGraphicFramePr>
          <p:cNvPr id="5" name="Table 4"/>
          <p:cNvGraphicFramePr>
            <a:graphicFrameLocks noGrp="1"/>
          </p:cNvGraphicFramePr>
          <p:nvPr>
            <p:extLst>
              <p:ext uri="{D42A27DB-BD31-4B8C-83A1-F6EECF244321}">
                <p14:modId xmlns:p14="http://schemas.microsoft.com/office/powerpoint/2010/main" val="2958141647"/>
              </p:ext>
            </p:extLst>
          </p:nvPr>
        </p:nvGraphicFramePr>
        <p:xfrm>
          <a:off x="534526" y="1981200"/>
          <a:ext cx="7696200" cy="4091940"/>
        </p:xfrm>
        <a:graphic>
          <a:graphicData uri="http://schemas.openxmlformats.org/drawingml/2006/table">
            <a:tbl>
              <a:tblPr firstRow="1" bandRow="1">
                <a:tableStyleId>{5C22544A-7EE6-4342-B048-85BDC9FD1C3A}</a:tableStyleId>
              </a:tblPr>
              <a:tblGrid>
                <a:gridCol w="871983">
                  <a:extLst>
                    <a:ext uri="{9D8B030D-6E8A-4147-A177-3AD203B41FA5}">
                      <a16:colId xmlns:a16="http://schemas.microsoft.com/office/drawing/2014/main" val="20000"/>
                    </a:ext>
                  </a:extLst>
                </a:gridCol>
                <a:gridCol w="870857">
                  <a:extLst>
                    <a:ext uri="{9D8B030D-6E8A-4147-A177-3AD203B41FA5}">
                      <a16:colId xmlns:a16="http://schemas.microsoft.com/office/drawing/2014/main" val="20001"/>
                    </a:ext>
                  </a:extLst>
                </a:gridCol>
                <a:gridCol w="870857">
                  <a:extLst>
                    <a:ext uri="{9D8B030D-6E8A-4147-A177-3AD203B41FA5}">
                      <a16:colId xmlns:a16="http://schemas.microsoft.com/office/drawing/2014/main" val="20002"/>
                    </a:ext>
                  </a:extLst>
                </a:gridCol>
                <a:gridCol w="1120103">
                  <a:extLst>
                    <a:ext uri="{9D8B030D-6E8A-4147-A177-3AD203B41FA5}">
                      <a16:colId xmlns:a16="http://schemas.microsoft.com/office/drawing/2014/main" val="20003"/>
                    </a:ext>
                  </a:extLst>
                </a:gridCol>
                <a:gridCol w="621611">
                  <a:extLst>
                    <a:ext uri="{9D8B030D-6E8A-4147-A177-3AD203B41FA5}">
                      <a16:colId xmlns:a16="http://schemas.microsoft.com/office/drawing/2014/main" val="20004"/>
                    </a:ext>
                  </a:extLst>
                </a:gridCol>
                <a:gridCol w="826189">
                  <a:extLst>
                    <a:ext uri="{9D8B030D-6E8A-4147-A177-3AD203B41FA5}">
                      <a16:colId xmlns:a16="http://schemas.microsoft.com/office/drawing/2014/main" val="20005"/>
                    </a:ext>
                  </a:extLst>
                </a:gridCol>
                <a:gridCol w="647700">
                  <a:extLst>
                    <a:ext uri="{9D8B030D-6E8A-4147-A177-3AD203B41FA5}">
                      <a16:colId xmlns:a16="http://schemas.microsoft.com/office/drawing/2014/main" val="20006"/>
                    </a:ext>
                  </a:extLst>
                </a:gridCol>
                <a:gridCol w="647700">
                  <a:extLst>
                    <a:ext uri="{9D8B030D-6E8A-4147-A177-3AD203B41FA5}">
                      <a16:colId xmlns:a16="http://schemas.microsoft.com/office/drawing/2014/main" val="20007"/>
                    </a:ext>
                  </a:extLst>
                </a:gridCol>
                <a:gridCol w="1219200">
                  <a:extLst>
                    <a:ext uri="{9D8B030D-6E8A-4147-A177-3AD203B41FA5}">
                      <a16:colId xmlns:a16="http://schemas.microsoft.com/office/drawing/2014/main" val="20008"/>
                    </a:ext>
                  </a:extLst>
                </a:gridCol>
              </a:tblGrid>
              <a:tr h="370840">
                <a:tc>
                  <a:txBody>
                    <a:bodyPr/>
                    <a:lstStyle/>
                    <a:p>
                      <a:r>
                        <a:rPr lang="en-US" dirty="0"/>
                        <a:t>Pasture6</a:t>
                      </a:r>
                    </a:p>
                  </a:txBody>
                  <a:tcPr/>
                </a:tc>
                <a:tc>
                  <a:txBody>
                    <a:bodyPr/>
                    <a:lstStyle/>
                    <a:p>
                      <a:r>
                        <a:rPr lang="en-US" dirty="0"/>
                        <a:t>Acres</a:t>
                      </a:r>
                    </a:p>
                  </a:txBody>
                  <a:tcPr/>
                </a:tc>
                <a:tc>
                  <a:txBody>
                    <a:bodyPr/>
                    <a:lstStyle/>
                    <a:p>
                      <a:r>
                        <a:rPr lang="en-US" dirty="0"/>
                        <a:t>Eco-Site</a:t>
                      </a:r>
                    </a:p>
                  </a:txBody>
                  <a:tcPr/>
                </a:tc>
                <a:tc>
                  <a:txBody>
                    <a:bodyPr/>
                    <a:lstStyle/>
                    <a:p>
                      <a:r>
                        <a:rPr lang="en-US" dirty="0"/>
                        <a:t>Plant</a:t>
                      </a:r>
                      <a:r>
                        <a:rPr lang="en-US" baseline="0" dirty="0"/>
                        <a:t> Community</a:t>
                      </a:r>
                      <a:endParaRPr lang="en-US" dirty="0"/>
                    </a:p>
                  </a:txBody>
                  <a:tcPr/>
                </a:tc>
                <a:tc>
                  <a:txBody>
                    <a:bodyPr/>
                    <a:lstStyle/>
                    <a:p>
                      <a:r>
                        <a:rPr lang="en-US" dirty="0"/>
                        <a:t>Est. Prod.</a:t>
                      </a:r>
                    </a:p>
                  </a:txBody>
                  <a:tcPr/>
                </a:tc>
                <a:tc>
                  <a:txBody>
                    <a:bodyPr/>
                    <a:lstStyle/>
                    <a:p>
                      <a:r>
                        <a:rPr lang="en-US" dirty="0"/>
                        <a:t>AUM  /</a:t>
                      </a:r>
                      <a:r>
                        <a:rPr lang="en-US" baseline="0" dirty="0"/>
                        <a:t> </a:t>
                      </a:r>
                      <a:r>
                        <a:rPr lang="en-US" dirty="0"/>
                        <a:t>acre</a:t>
                      </a:r>
                    </a:p>
                  </a:txBody>
                  <a:tcPr/>
                </a:tc>
                <a:tc>
                  <a:txBody>
                    <a:bodyPr/>
                    <a:lstStyle/>
                    <a:p>
                      <a:r>
                        <a:rPr lang="en-US" dirty="0"/>
                        <a:t>Site Acres</a:t>
                      </a:r>
                    </a:p>
                  </a:txBody>
                  <a:tcPr/>
                </a:tc>
                <a:tc>
                  <a:txBody>
                    <a:bodyPr/>
                    <a:lstStyle/>
                    <a:p>
                      <a:r>
                        <a:rPr lang="en-US" dirty="0"/>
                        <a:t>Site AUMs</a:t>
                      </a:r>
                    </a:p>
                  </a:txBody>
                  <a:tcPr/>
                </a:tc>
                <a:tc>
                  <a:txBody>
                    <a:bodyPr/>
                    <a:lstStyle/>
                    <a:p>
                      <a:r>
                        <a:rPr lang="en-US" dirty="0"/>
                        <a:t>AUM</a:t>
                      </a:r>
                      <a:r>
                        <a:rPr lang="en-US" baseline="0" dirty="0"/>
                        <a:t> for pasture</a:t>
                      </a:r>
                      <a:endParaRPr lang="en-US" dirty="0"/>
                    </a:p>
                  </a:txBody>
                  <a:tcPr/>
                </a:tc>
                <a:extLst>
                  <a:ext uri="{0D108BD9-81ED-4DB2-BD59-A6C34878D82A}">
                    <a16:rowId xmlns:a16="http://schemas.microsoft.com/office/drawing/2014/main" val="10000"/>
                  </a:ext>
                </a:extLst>
              </a:tr>
              <a:tr h="370840">
                <a:tc rowSpan="2">
                  <a:txBody>
                    <a:bodyPr/>
                    <a:lstStyle/>
                    <a:p>
                      <a:pPr algn="ctr"/>
                      <a:endParaRPr lang="en-US" dirty="0"/>
                    </a:p>
                    <a:p>
                      <a:pPr algn="ctr"/>
                      <a:endParaRPr lang="en-US" dirty="0"/>
                    </a:p>
                    <a:p>
                      <a:pPr algn="ctr"/>
                      <a:r>
                        <a:rPr lang="en-US" dirty="0"/>
                        <a:t>R-1</a:t>
                      </a:r>
                    </a:p>
                  </a:txBody>
                  <a:tcPr/>
                </a:tc>
                <a:tc rowSpan="2">
                  <a:txBody>
                    <a:bodyPr/>
                    <a:lstStyle/>
                    <a:p>
                      <a:pPr algn="ctr"/>
                      <a:endParaRPr lang="en-US" dirty="0"/>
                    </a:p>
                    <a:p>
                      <a:pPr algn="ctr"/>
                      <a:endParaRPr lang="en-US" dirty="0"/>
                    </a:p>
                    <a:p>
                      <a:pPr algn="ctr"/>
                      <a:r>
                        <a:rPr lang="en-US" dirty="0"/>
                        <a:t>160</a:t>
                      </a:r>
                    </a:p>
                  </a:txBody>
                  <a:tcPr/>
                </a:tc>
                <a:tc>
                  <a:txBody>
                    <a:bodyPr/>
                    <a:lstStyle/>
                    <a:p>
                      <a:r>
                        <a:rPr lang="en-US" dirty="0"/>
                        <a:t>Sands</a:t>
                      </a:r>
                    </a:p>
                  </a:txBody>
                  <a:tcPr/>
                </a:tc>
                <a:tc>
                  <a:txBody>
                    <a:bodyPr/>
                    <a:lstStyle/>
                    <a:p>
                      <a:r>
                        <a:rPr lang="en-US" dirty="0"/>
                        <a:t>Sand Blue-Sandreed</a:t>
                      </a:r>
                    </a:p>
                  </a:txBody>
                  <a:tcPr/>
                </a:tc>
                <a:tc>
                  <a:txBody>
                    <a:bodyPr/>
                    <a:lstStyle/>
                    <a:p>
                      <a:pPr algn="ctr"/>
                      <a:r>
                        <a:rPr lang="en-US" dirty="0"/>
                        <a:t>2100</a:t>
                      </a:r>
                    </a:p>
                  </a:txBody>
                  <a:tcPr/>
                </a:tc>
                <a:tc>
                  <a:txBody>
                    <a:bodyPr/>
                    <a:lstStyle/>
                    <a:p>
                      <a:pPr algn="ctr"/>
                      <a:r>
                        <a:rPr lang="en-US" dirty="0"/>
                        <a:t>0.70</a:t>
                      </a:r>
                    </a:p>
                  </a:txBody>
                  <a:tcPr/>
                </a:tc>
                <a:tc>
                  <a:txBody>
                    <a:bodyPr/>
                    <a:lstStyle/>
                    <a:p>
                      <a:pPr algn="ctr"/>
                      <a:r>
                        <a:rPr lang="en-US" dirty="0"/>
                        <a:t>60</a:t>
                      </a:r>
                    </a:p>
                  </a:txBody>
                  <a:tcPr/>
                </a:tc>
                <a:tc>
                  <a:txBody>
                    <a:bodyPr/>
                    <a:lstStyle/>
                    <a:p>
                      <a:pPr algn="ctr"/>
                      <a:r>
                        <a:rPr lang="en-US" dirty="0"/>
                        <a:t>42</a:t>
                      </a:r>
                    </a:p>
                  </a:txBody>
                  <a:tcPr/>
                </a:tc>
                <a:tc rowSpan="2">
                  <a:txBody>
                    <a:bodyPr/>
                    <a:lstStyle/>
                    <a:p>
                      <a:pPr algn="ctr"/>
                      <a:endParaRPr lang="en-US" dirty="0"/>
                    </a:p>
                    <a:p>
                      <a:pPr algn="ctr"/>
                      <a:endParaRPr lang="en-US" dirty="0"/>
                    </a:p>
                    <a:p>
                      <a:pPr algn="ctr"/>
                      <a:r>
                        <a:rPr lang="en-US" dirty="0"/>
                        <a:t>77</a:t>
                      </a:r>
                    </a:p>
                  </a:txBody>
                  <a:tcPr/>
                </a:tc>
                <a:extLst>
                  <a:ext uri="{0D108BD9-81ED-4DB2-BD59-A6C34878D82A}">
                    <a16:rowId xmlns:a16="http://schemas.microsoft.com/office/drawing/2014/main" val="10001"/>
                  </a:ext>
                </a:extLst>
              </a:tr>
              <a:tr h="370840">
                <a:tc vMerge="1">
                  <a:txBody>
                    <a:bodyPr/>
                    <a:lstStyle/>
                    <a:p>
                      <a:endParaRPr lang="en-US" dirty="0"/>
                    </a:p>
                  </a:txBody>
                  <a:tcPr/>
                </a:tc>
                <a:tc vMerge="1">
                  <a:txBody>
                    <a:bodyPr/>
                    <a:lstStyle/>
                    <a:p>
                      <a:endParaRPr lang="en-US" dirty="0"/>
                    </a:p>
                  </a:txBody>
                  <a:tcPr/>
                </a:tc>
                <a:tc>
                  <a:txBody>
                    <a:bodyPr/>
                    <a:lstStyle/>
                    <a:p>
                      <a:r>
                        <a:rPr lang="en-US" dirty="0"/>
                        <a:t>Sands</a:t>
                      </a:r>
                    </a:p>
                  </a:txBody>
                  <a:tcPr/>
                </a:tc>
                <a:tc>
                  <a:txBody>
                    <a:bodyPr/>
                    <a:lstStyle/>
                    <a:p>
                      <a:r>
                        <a:rPr lang="en-US" dirty="0"/>
                        <a:t>Blue Grama-Sagebrush</a:t>
                      </a:r>
                    </a:p>
                  </a:txBody>
                  <a:tcPr/>
                </a:tc>
                <a:tc>
                  <a:txBody>
                    <a:bodyPr/>
                    <a:lstStyle/>
                    <a:p>
                      <a:pPr algn="ctr"/>
                      <a:r>
                        <a:rPr lang="en-US" dirty="0"/>
                        <a:t>1000</a:t>
                      </a:r>
                    </a:p>
                  </a:txBody>
                  <a:tcPr/>
                </a:tc>
                <a:tc>
                  <a:txBody>
                    <a:bodyPr/>
                    <a:lstStyle/>
                    <a:p>
                      <a:pPr algn="ctr"/>
                      <a:r>
                        <a:rPr lang="en-US" dirty="0"/>
                        <a:t>0.35</a:t>
                      </a:r>
                    </a:p>
                  </a:txBody>
                  <a:tcPr/>
                </a:tc>
                <a:tc>
                  <a:txBody>
                    <a:bodyPr/>
                    <a:lstStyle/>
                    <a:p>
                      <a:pPr algn="ctr"/>
                      <a:r>
                        <a:rPr lang="en-US" dirty="0"/>
                        <a:t>100</a:t>
                      </a:r>
                    </a:p>
                  </a:txBody>
                  <a:tcPr/>
                </a:tc>
                <a:tc>
                  <a:txBody>
                    <a:bodyPr/>
                    <a:lstStyle/>
                    <a:p>
                      <a:pPr algn="ctr"/>
                      <a:r>
                        <a:rPr lang="en-US" dirty="0"/>
                        <a:t>35</a:t>
                      </a:r>
                    </a:p>
                  </a:txBody>
                  <a:tcPr/>
                </a:tc>
                <a:tc vMerge="1">
                  <a:txBody>
                    <a:bodyPr/>
                    <a:lstStyle/>
                    <a:p>
                      <a:endParaRPr lang="en-US" dirty="0"/>
                    </a:p>
                  </a:txBody>
                  <a:tcPr/>
                </a:tc>
                <a:extLst>
                  <a:ext uri="{0D108BD9-81ED-4DB2-BD59-A6C34878D82A}">
                    <a16:rowId xmlns:a16="http://schemas.microsoft.com/office/drawing/2014/main" val="10002"/>
                  </a:ext>
                </a:extLst>
              </a:tr>
              <a:tr h="571500">
                <a:tc>
                  <a:txBody>
                    <a:bodyPr/>
                    <a:lstStyle/>
                    <a:p>
                      <a:pPr algn="ctr"/>
                      <a:r>
                        <a:rPr lang="en-US" dirty="0"/>
                        <a:t>R-2</a:t>
                      </a:r>
                    </a:p>
                  </a:txBody>
                  <a:tcPr/>
                </a:tc>
                <a:tc>
                  <a:txBody>
                    <a:bodyPr/>
                    <a:lstStyle/>
                    <a:p>
                      <a:pPr algn="ctr"/>
                      <a:r>
                        <a:rPr lang="en-US" dirty="0"/>
                        <a:t>160</a:t>
                      </a:r>
                    </a:p>
                  </a:txBody>
                  <a:tcPr/>
                </a:tc>
                <a:tc>
                  <a:txBody>
                    <a:bodyPr/>
                    <a:lstStyle/>
                    <a:p>
                      <a:r>
                        <a:rPr lang="en-US" dirty="0"/>
                        <a:t>Sandy</a:t>
                      </a:r>
                    </a:p>
                  </a:txBody>
                  <a:tcPr/>
                </a:tc>
                <a:tc>
                  <a:txBody>
                    <a:bodyPr/>
                    <a:lstStyle/>
                    <a:p>
                      <a:r>
                        <a:rPr lang="en-US" dirty="0"/>
                        <a:t>Sandreed – Sand Blue</a:t>
                      </a:r>
                    </a:p>
                  </a:txBody>
                  <a:tcPr/>
                </a:tc>
                <a:tc>
                  <a:txBody>
                    <a:bodyPr/>
                    <a:lstStyle/>
                    <a:p>
                      <a:pPr algn="ctr"/>
                      <a:r>
                        <a:rPr lang="en-US" dirty="0"/>
                        <a:t>1950</a:t>
                      </a:r>
                    </a:p>
                  </a:txBody>
                  <a:tcPr/>
                </a:tc>
                <a:tc>
                  <a:txBody>
                    <a:bodyPr/>
                    <a:lstStyle/>
                    <a:p>
                      <a:pPr algn="ctr"/>
                      <a:r>
                        <a:rPr lang="en-US" dirty="0"/>
                        <a:t>0.65</a:t>
                      </a:r>
                    </a:p>
                  </a:txBody>
                  <a:tcPr/>
                </a:tc>
                <a:tc>
                  <a:txBody>
                    <a:bodyPr/>
                    <a:lstStyle/>
                    <a:p>
                      <a:pPr algn="ctr"/>
                      <a:r>
                        <a:rPr lang="en-US" dirty="0"/>
                        <a:t>160</a:t>
                      </a:r>
                    </a:p>
                  </a:txBody>
                  <a:tcPr/>
                </a:tc>
                <a:tc>
                  <a:txBody>
                    <a:bodyPr/>
                    <a:lstStyle/>
                    <a:p>
                      <a:pPr algn="ctr"/>
                      <a:r>
                        <a:rPr lang="en-US" dirty="0"/>
                        <a:t>104</a:t>
                      </a:r>
                    </a:p>
                  </a:txBody>
                  <a:tcPr/>
                </a:tc>
                <a:tc>
                  <a:txBody>
                    <a:bodyPr/>
                    <a:lstStyle/>
                    <a:p>
                      <a:pPr algn="ctr"/>
                      <a:r>
                        <a:rPr lang="en-US" dirty="0"/>
                        <a:t> 104</a:t>
                      </a:r>
                    </a:p>
                  </a:txBody>
                  <a:tcPr/>
                </a:tc>
                <a:extLst>
                  <a:ext uri="{0D108BD9-81ED-4DB2-BD59-A6C34878D82A}">
                    <a16:rowId xmlns:a16="http://schemas.microsoft.com/office/drawing/2014/main" val="10003"/>
                  </a:ext>
                </a:extLst>
              </a:tr>
              <a:tr h="354330">
                <a:tc>
                  <a:txBody>
                    <a:bodyPr/>
                    <a:lstStyle/>
                    <a:p>
                      <a:pPr algn="ctr"/>
                      <a:endParaRPr lang="en-US" dirty="0"/>
                    </a:p>
                    <a:p>
                      <a:pPr algn="ctr"/>
                      <a:r>
                        <a:rPr lang="en-US" dirty="0"/>
                        <a:t>R3</a:t>
                      </a:r>
                    </a:p>
                  </a:txBody>
                  <a:tcPr/>
                </a:tc>
                <a:tc>
                  <a:txBody>
                    <a:bodyPr/>
                    <a:lstStyle/>
                    <a:p>
                      <a:pPr algn="ctr"/>
                      <a:endParaRPr lang="en-US" dirty="0"/>
                    </a:p>
                    <a:p>
                      <a:pPr algn="ctr"/>
                      <a:r>
                        <a:rPr lang="en-US" dirty="0"/>
                        <a:t>75</a:t>
                      </a:r>
                    </a:p>
                  </a:txBody>
                  <a:tcPr/>
                </a:tc>
                <a:tc>
                  <a:txBody>
                    <a:bodyPr/>
                    <a:lstStyle/>
                    <a:p>
                      <a:r>
                        <a:rPr lang="en-US" dirty="0"/>
                        <a:t>Sandy Lowland</a:t>
                      </a:r>
                    </a:p>
                  </a:txBody>
                  <a:tcPr/>
                </a:tc>
                <a:tc>
                  <a:txBody>
                    <a:bodyPr/>
                    <a:lstStyle/>
                    <a:p>
                      <a:r>
                        <a:rPr lang="en-US" dirty="0"/>
                        <a:t>Big</a:t>
                      </a:r>
                      <a:r>
                        <a:rPr lang="en-US" baseline="0" dirty="0"/>
                        <a:t> Blue – Indian – Switch</a:t>
                      </a:r>
                      <a:endParaRPr lang="en-US" dirty="0"/>
                    </a:p>
                  </a:txBody>
                  <a:tcPr/>
                </a:tc>
                <a:tc>
                  <a:txBody>
                    <a:bodyPr/>
                    <a:lstStyle/>
                    <a:p>
                      <a:pPr algn="ctr"/>
                      <a:endParaRPr lang="en-US" dirty="0"/>
                    </a:p>
                    <a:p>
                      <a:pPr algn="ctr"/>
                      <a:r>
                        <a:rPr lang="en-US" dirty="0"/>
                        <a:t>4500</a:t>
                      </a:r>
                    </a:p>
                  </a:txBody>
                  <a:tcPr/>
                </a:tc>
                <a:tc>
                  <a:txBody>
                    <a:bodyPr/>
                    <a:lstStyle/>
                    <a:p>
                      <a:pPr algn="ctr"/>
                      <a:endParaRPr lang="en-US" dirty="0"/>
                    </a:p>
                    <a:p>
                      <a:pPr algn="ctr"/>
                      <a:r>
                        <a:rPr lang="en-US" dirty="0"/>
                        <a:t>1.48</a:t>
                      </a:r>
                    </a:p>
                  </a:txBody>
                  <a:tcPr/>
                </a:tc>
                <a:tc>
                  <a:txBody>
                    <a:bodyPr/>
                    <a:lstStyle/>
                    <a:p>
                      <a:pPr algn="ctr"/>
                      <a:endParaRPr lang="en-US" dirty="0"/>
                    </a:p>
                    <a:p>
                      <a:pPr algn="ctr"/>
                      <a:r>
                        <a:rPr lang="en-US" dirty="0"/>
                        <a:t>75</a:t>
                      </a:r>
                    </a:p>
                  </a:txBody>
                  <a:tcPr/>
                </a:tc>
                <a:tc>
                  <a:txBody>
                    <a:bodyPr/>
                    <a:lstStyle/>
                    <a:p>
                      <a:pPr algn="ctr"/>
                      <a:endParaRPr lang="en-US" dirty="0"/>
                    </a:p>
                    <a:p>
                      <a:pPr algn="ctr"/>
                      <a:r>
                        <a:rPr lang="en-US" dirty="0"/>
                        <a:t>111</a:t>
                      </a:r>
                    </a:p>
                  </a:txBody>
                  <a:tcPr/>
                </a:tc>
                <a:tc>
                  <a:txBody>
                    <a:bodyPr/>
                    <a:lstStyle/>
                    <a:p>
                      <a:pPr algn="ctr"/>
                      <a:endParaRPr lang="en-US" dirty="0"/>
                    </a:p>
                    <a:p>
                      <a:pPr algn="ctr"/>
                      <a:r>
                        <a:rPr lang="en-US" dirty="0"/>
                        <a:t>111</a:t>
                      </a:r>
                    </a:p>
                  </a:txBody>
                  <a:tcPr/>
                </a:tc>
                <a:extLst>
                  <a:ext uri="{0D108BD9-81ED-4DB2-BD59-A6C34878D82A}">
                    <a16:rowId xmlns:a16="http://schemas.microsoft.com/office/drawing/2014/main" val="10004"/>
                  </a:ext>
                </a:extLst>
              </a:tr>
              <a:tr h="177165">
                <a:tc rowSpan="2">
                  <a:txBody>
                    <a:bodyPr/>
                    <a:lstStyle/>
                    <a:p>
                      <a:pPr algn="ctr"/>
                      <a:endParaRPr lang="en-US" dirty="0"/>
                    </a:p>
                    <a:p>
                      <a:pPr algn="ctr"/>
                      <a:endParaRPr lang="en-US" dirty="0"/>
                    </a:p>
                    <a:p>
                      <a:pPr algn="ctr"/>
                      <a:r>
                        <a:rPr lang="en-US" dirty="0"/>
                        <a:t>R4</a:t>
                      </a:r>
                    </a:p>
                  </a:txBody>
                  <a:tcPr/>
                </a:tc>
                <a:tc rowSpan="2">
                  <a:txBody>
                    <a:bodyPr/>
                    <a:lstStyle/>
                    <a:p>
                      <a:pPr algn="ctr"/>
                      <a:endParaRPr lang="en-US" dirty="0"/>
                    </a:p>
                    <a:p>
                      <a:pPr algn="ctr"/>
                      <a:endParaRPr lang="en-US" dirty="0"/>
                    </a:p>
                    <a:p>
                      <a:pPr algn="ctr"/>
                      <a:r>
                        <a:rPr lang="en-US" dirty="0"/>
                        <a:t>120</a:t>
                      </a:r>
                    </a:p>
                  </a:txBody>
                  <a:tcPr/>
                </a:tc>
                <a:tc>
                  <a:txBody>
                    <a:bodyPr/>
                    <a:lstStyle/>
                    <a:p>
                      <a:r>
                        <a:rPr lang="en-US" dirty="0"/>
                        <a:t>Loamy Upland</a:t>
                      </a:r>
                    </a:p>
                  </a:txBody>
                  <a:tcPr/>
                </a:tc>
                <a:tc>
                  <a:txBody>
                    <a:bodyPr/>
                    <a:lstStyle/>
                    <a:p>
                      <a:r>
                        <a:rPr lang="en-US" dirty="0"/>
                        <a:t>Western – Blue Grama</a:t>
                      </a:r>
                    </a:p>
                  </a:txBody>
                  <a:tcPr/>
                </a:tc>
                <a:tc>
                  <a:txBody>
                    <a:bodyPr/>
                    <a:lstStyle/>
                    <a:p>
                      <a:pPr algn="ctr"/>
                      <a:endParaRPr lang="en-US" dirty="0"/>
                    </a:p>
                    <a:p>
                      <a:pPr algn="ctr"/>
                      <a:r>
                        <a:rPr lang="en-US" dirty="0"/>
                        <a:t>1800</a:t>
                      </a:r>
                    </a:p>
                  </a:txBody>
                  <a:tcPr/>
                </a:tc>
                <a:tc>
                  <a:txBody>
                    <a:bodyPr/>
                    <a:lstStyle/>
                    <a:p>
                      <a:pPr algn="ctr"/>
                      <a:endParaRPr lang="en-US" dirty="0"/>
                    </a:p>
                    <a:p>
                      <a:pPr algn="ctr"/>
                      <a:r>
                        <a:rPr lang="en-US" dirty="0"/>
                        <a:t>0.60</a:t>
                      </a:r>
                    </a:p>
                  </a:txBody>
                  <a:tcPr/>
                </a:tc>
                <a:tc>
                  <a:txBody>
                    <a:bodyPr/>
                    <a:lstStyle/>
                    <a:p>
                      <a:endParaRPr lang="en-US" dirty="0"/>
                    </a:p>
                    <a:p>
                      <a:r>
                        <a:rPr lang="en-US" dirty="0"/>
                        <a:t>50</a:t>
                      </a:r>
                    </a:p>
                  </a:txBody>
                  <a:tcPr/>
                </a:tc>
                <a:tc>
                  <a:txBody>
                    <a:bodyPr/>
                    <a:lstStyle/>
                    <a:p>
                      <a:pPr algn="ctr"/>
                      <a:endParaRPr lang="en-US" dirty="0"/>
                    </a:p>
                    <a:p>
                      <a:pPr algn="ctr"/>
                      <a:r>
                        <a:rPr lang="en-US" dirty="0"/>
                        <a:t>30</a:t>
                      </a:r>
                    </a:p>
                  </a:txBody>
                  <a:tcPr/>
                </a:tc>
                <a:tc rowSpan="2">
                  <a:txBody>
                    <a:bodyPr/>
                    <a:lstStyle/>
                    <a:p>
                      <a:pPr algn="ctr"/>
                      <a:endParaRPr lang="en-US" dirty="0"/>
                    </a:p>
                    <a:p>
                      <a:pPr algn="ctr"/>
                      <a:endParaRPr lang="en-US" dirty="0"/>
                    </a:p>
                    <a:p>
                      <a:pPr algn="ctr"/>
                      <a:r>
                        <a:rPr lang="en-US" dirty="0"/>
                        <a:t>69</a:t>
                      </a:r>
                    </a:p>
                  </a:txBody>
                  <a:tcPr/>
                </a:tc>
                <a:extLst>
                  <a:ext uri="{0D108BD9-81ED-4DB2-BD59-A6C34878D82A}">
                    <a16:rowId xmlns:a16="http://schemas.microsoft.com/office/drawing/2014/main" val="10005"/>
                  </a:ext>
                </a:extLst>
              </a:tr>
              <a:tr h="400050">
                <a:tc vMerge="1">
                  <a:txBody>
                    <a:bodyPr/>
                    <a:lstStyle/>
                    <a:p>
                      <a:pPr algn="ctr"/>
                      <a:endParaRPr lang="en-US" dirty="0"/>
                    </a:p>
                  </a:txBody>
                  <a:tcPr/>
                </a:tc>
                <a:tc vMerge="1">
                  <a:txBody>
                    <a:bodyPr/>
                    <a:lstStyle/>
                    <a:p>
                      <a:pPr algn="ctr"/>
                      <a:endParaRPr lang="en-US" dirty="0"/>
                    </a:p>
                  </a:txBody>
                  <a:tcPr/>
                </a:tc>
                <a:tc>
                  <a:txBody>
                    <a:bodyPr/>
                    <a:lstStyle/>
                    <a:p>
                      <a:r>
                        <a:rPr lang="en-US" dirty="0"/>
                        <a:t>Limy Upland</a:t>
                      </a:r>
                    </a:p>
                  </a:txBody>
                  <a:tcPr/>
                </a:tc>
                <a:tc>
                  <a:txBody>
                    <a:bodyPr/>
                    <a:lstStyle/>
                    <a:p>
                      <a:r>
                        <a:rPr lang="en-US" dirty="0"/>
                        <a:t>Little Blue – Gramas</a:t>
                      </a:r>
                    </a:p>
                  </a:txBody>
                  <a:tcPr/>
                </a:tc>
                <a:tc>
                  <a:txBody>
                    <a:bodyPr/>
                    <a:lstStyle/>
                    <a:p>
                      <a:pPr algn="ctr"/>
                      <a:endParaRPr lang="en-US" dirty="0"/>
                    </a:p>
                    <a:p>
                      <a:pPr algn="ctr"/>
                      <a:r>
                        <a:rPr lang="en-US" dirty="0"/>
                        <a:t>1650</a:t>
                      </a:r>
                    </a:p>
                  </a:txBody>
                  <a:tcPr/>
                </a:tc>
                <a:tc>
                  <a:txBody>
                    <a:bodyPr/>
                    <a:lstStyle/>
                    <a:p>
                      <a:pPr algn="ctr"/>
                      <a:endParaRPr lang="en-US" dirty="0"/>
                    </a:p>
                    <a:p>
                      <a:pPr algn="ctr"/>
                      <a:r>
                        <a:rPr lang="en-US" dirty="0"/>
                        <a:t>0.55</a:t>
                      </a:r>
                    </a:p>
                  </a:txBody>
                  <a:tcPr/>
                </a:tc>
                <a:tc>
                  <a:txBody>
                    <a:bodyPr/>
                    <a:lstStyle/>
                    <a:p>
                      <a:endParaRPr lang="en-US" dirty="0"/>
                    </a:p>
                    <a:p>
                      <a:r>
                        <a:rPr lang="en-US" dirty="0"/>
                        <a:t>70</a:t>
                      </a:r>
                    </a:p>
                  </a:txBody>
                  <a:tcPr/>
                </a:tc>
                <a:tc>
                  <a:txBody>
                    <a:bodyPr/>
                    <a:lstStyle/>
                    <a:p>
                      <a:pPr algn="ctr"/>
                      <a:endParaRPr lang="en-US" dirty="0"/>
                    </a:p>
                    <a:p>
                      <a:pPr algn="ctr"/>
                      <a:r>
                        <a:rPr lang="en-US" dirty="0"/>
                        <a:t>39</a:t>
                      </a:r>
                    </a:p>
                  </a:txBody>
                  <a:tcPr/>
                </a:tc>
                <a:tc vMerge="1">
                  <a:txBody>
                    <a:bodyPr/>
                    <a:lstStyle/>
                    <a:p>
                      <a:pPr algn="ctr"/>
                      <a:endParaRPr lang="en-US" dirty="0"/>
                    </a:p>
                  </a:txBody>
                  <a:tcPr/>
                </a:tc>
                <a:extLst>
                  <a:ext uri="{0D108BD9-81ED-4DB2-BD59-A6C34878D82A}">
                    <a16:rowId xmlns:a16="http://schemas.microsoft.com/office/drawing/2014/main" val="10006"/>
                  </a:ext>
                </a:extLst>
              </a:tr>
              <a:tr h="251460">
                <a:tc gridSpan="8">
                  <a:txBody>
                    <a:bodyPr/>
                    <a:lstStyle/>
                    <a:p>
                      <a:pPr algn="r"/>
                      <a:r>
                        <a:rPr lang="en-US" dirty="0"/>
                        <a:t>Total for Unit</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endParaRPr lang="en-US" dirty="0"/>
                    </a:p>
                  </a:txBody>
                  <a:tcPr/>
                </a:tc>
                <a:tc hMerge="1">
                  <a:txBody>
                    <a:bodyPr/>
                    <a:lstStyle/>
                    <a:p>
                      <a:pPr algn="ctr"/>
                      <a:endParaRPr lang="en-US" dirty="0"/>
                    </a:p>
                  </a:txBody>
                  <a:tcPr/>
                </a:tc>
                <a:tc>
                  <a:txBody>
                    <a:bodyPr/>
                    <a:lstStyle/>
                    <a:p>
                      <a:pPr algn="ctr"/>
                      <a:r>
                        <a:rPr lang="en-US" dirty="0"/>
                        <a:t>361</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12066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458326" y="201491"/>
            <a:ext cx="7734300" cy="636709"/>
          </a:xfrm>
        </p:spPr>
        <p:txBody>
          <a:bodyPr>
            <a:normAutofit/>
          </a:bodyPr>
          <a:lstStyle/>
          <a:p>
            <a:pPr algn="ctr"/>
            <a:r>
              <a:rPr lang="en-US" sz="3200" dirty="0"/>
              <a:t>Prescribed Grazing Plan: Animal Inventory</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497262" y="850900"/>
            <a:ext cx="7733464" cy="636709"/>
          </a:xfrm>
        </p:spPr>
        <p:txBody>
          <a:bodyPr>
            <a:normAutofit/>
          </a:bodyPr>
          <a:lstStyle/>
          <a:p>
            <a:pPr marL="0" indent="0">
              <a:buNone/>
            </a:pPr>
            <a:r>
              <a:rPr lang="en-US" sz="1400" dirty="0"/>
              <a:t>The animal inventory includes the number of grazing/browsing animals, their size, physiological status, and the amount of forage needed to support them.  </a:t>
            </a:r>
          </a:p>
        </p:txBody>
      </p:sp>
      <p:graphicFrame>
        <p:nvGraphicFramePr>
          <p:cNvPr id="4" name="Table 3">
            <a:extLst>
              <a:ext uri="{FF2B5EF4-FFF2-40B4-BE49-F238E27FC236}">
                <a16:creationId xmlns:a16="http://schemas.microsoft.com/office/drawing/2014/main" id="{31606D47-DFA7-4E6C-B22A-6E9756B516B9}"/>
              </a:ext>
            </a:extLst>
          </p:cNvPr>
          <p:cNvGraphicFramePr>
            <a:graphicFrameLocks noGrp="1"/>
          </p:cNvGraphicFramePr>
          <p:nvPr>
            <p:extLst>
              <p:ext uri="{D42A27DB-BD31-4B8C-83A1-F6EECF244321}">
                <p14:modId xmlns:p14="http://schemas.microsoft.com/office/powerpoint/2010/main" val="267937221"/>
              </p:ext>
            </p:extLst>
          </p:nvPr>
        </p:nvGraphicFramePr>
        <p:xfrm>
          <a:off x="914400" y="2147570"/>
          <a:ext cx="6477000" cy="21640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290209239"/>
                    </a:ext>
                  </a:extLst>
                </a:gridCol>
                <a:gridCol w="762000">
                  <a:extLst>
                    <a:ext uri="{9D8B030D-6E8A-4147-A177-3AD203B41FA5}">
                      <a16:colId xmlns:a16="http://schemas.microsoft.com/office/drawing/2014/main" val="2766226793"/>
                    </a:ext>
                  </a:extLst>
                </a:gridCol>
                <a:gridCol w="762000">
                  <a:extLst>
                    <a:ext uri="{9D8B030D-6E8A-4147-A177-3AD203B41FA5}">
                      <a16:colId xmlns:a16="http://schemas.microsoft.com/office/drawing/2014/main" val="3416263216"/>
                    </a:ext>
                  </a:extLst>
                </a:gridCol>
                <a:gridCol w="1016000">
                  <a:extLst>
                    <a:ext uri="{9D8B030D-6E8A-4147-A177-3AD203B41FA5}">
                      <a16:colId xmlns:a16="http://schemas.microsoft.com/office/drawing/2014/main" val="2554244688"/>
                    </a:ext>
                  </a:extLst>
                </a:gridCol>
                <a:gridCol w="1016000">
                  <a:extLst>
                    <a:ext uri="{9D8B030D-6E8A-4147-A177-3AD203B41FA5}">
                      <a16:colId xmlns:a16="http://schemas.microsoft.com/office/drawing/2014/main" val="3937217402"/>
                    </a:ext>
                  </a:extLst>
                </a:gridCol>
                <a:gridCol w="1397000">
                  <a:extLst>
                    <a:ext uri="{9D8B030D-6E8A-4147-A177-3AD203B41FA5}">
                      <a16:colId xmlns:a16="http://schemas.microsoft.com/office/drawing/2014/main" val="2270066374"/>
                    </a:ext>
                  </a:extLst>
                </a:gridCol>
              </a:tblGrid>
              <a:tr h="370840">
                <a:tc>
                  <a:txBody>
                    <a:bodyPr/>
                    <a:lstStyle/>
                    <a:p>
                      <a:pPr algn="ctr"/>
                      <a:r>
                        <a:rPr lang="en-US" sz="1200" dirty="0"/>
                        <a:t>Type of Animal</a:t>
                      </a:r>
                    </a:p>
                  </a:txBody>
                  <a:tcPr/>
                </a:tc>
                <a:tc>
                  <a:txBody>
                    <a:bodyPr/>
                    <a:lstStyle/>
                    <a:p>
                      <a:pPr algn="ctr"/>
                      <a:r>
                        <a:rPr lang="en-US" sz="1200" dirty="0"/>
                        <a:t>Number</a:t>
                      </a:r>
                    </a:p>
                  </a:txBody>
                  <a:tcPr/>
                </a:tc>
                <a:tc>
                  <a:txBody>
                    <a:bodyPr/>
                    <a:lstStyle/>
                    <a:p>
                      <a:pPr algn="ctr"/>
                      <a:r>
                        <a:rPr lang="en-US" sz="1200" dirty="0"/>
                        <a:t>Average Weight</a:t>
                      </a:r>
                    </a:p>
                  </a:txBody>
                  <a:tcPr/>
                </a:tc>
                <a:tc>
                  <a:txBody>
                    <a:bodyPr/>
                    <a:lstStyle/>
                    <a:p>
                      <a:pPr algn="ctr"/>
                      <a:r>
                        <a:rPr lang="en-US" sz="1200" dirty="0"/>
                        <a:t>AU</a:t>
                      </a:r>
                    </a:p>
                  </a:txBody>
                  <a:tcPr/>
                </a:tc>
                <a:tc>
                  <a:txBody>
                    <a:bodyPr/>
                    <a:lstStyle/>
                    <a:p>
                      <a:pPr algn="ctr"/>
                      <a:r>
                        <a:rPr lang="en-US" sz="1200" dirty="0"/>
                        <a:t>Time On Unit</a:t>
                      </a:r>
                    </a:p>
                  </a:txBody>
                  <a:tcPr/>
                </a:tc>
                <a:tc>
                  <a:txBody>
                    <a:bodyPr/>
                    <a:lstStyle/>
                    <a:p>
                      <a:pPr algn="ctr"/>
                      <a:r>
                        <a:rPr lang="en-US" sz="1200" dirty="0"/>
                        <a:t>AUMs Forage Needed</a:t>
                      </a:r>
                    </a:p>
                  </a:txBody>
                  <a:tcPr/>
                </a:tc>
                <a:extLst>
                  <a:ext uri="{0D108BD9-81ED-4DB2-BD59-A6C34878D82A}">
                    <a16:rowId xmlns:a16="http://schemas.microsoft.com/office/drawing/2014/main" val="1787166266"/>
                  </a:ext>
                </a:extLst>
              </a:tr>
              <a:tr h="370840">
                <a:tc>
                  <a:txBody>
                    <a:bodyPr/>
                    <a:lstStyle/>
                    <a:p>
                      <a:r>
                        <a:rPr lang="en-US" dirty="0"/>
                        <a:t>Cows </a:t>
                      </a:r>
                    </a:p>
                  </a:txBody>
                  <a:tcPr/>
                </a:tc>
                <a:tc>
                  <a:txBody>
                    <a:bodyPr/>
                    <a:lstStyle/>
                    <a:p>
                      <a:r>
                        <a:rPr lang="en-US" dirty="0"/>
                        <a:t>40</a:t>
                      </a:r>
                    </a:p>
                  </a:txBody>
                  <a:tcPr/>
                </a:tc>
                <a:tc>
                  <a:txBody>
                    <a:bodyPr/>
                    <a:lstStyle/>
                    <a:p>
                      <a:r>
                        <a:rPr lang="en-US" dirty="0"/>
                        <a:t>1250</a:t>
                      </a:r>
                    </a:p>
                  </a:txBody>
                  <a:tcPr/>
                </a:tc>
                <a:tc>
                  <a:txBody>
                    <a:bodyPr/>
                    <a:lstStyle/>
                    <a:p>
                      <a:r>
                        <a:rPr lang="en-US" dirty="0"/>
                        <a:t>1.25</a:t>
                      </a:r>
                    </a:p>
                  </a:txBody>
                  <a:tcPr/>
                </a:tc>
                <a:tc>
                  <a:txBody>
                    <a:bodyPr/>
                    <a:lstStyle/>
                    <a:p>
                      <a:r>
                        <a:rPr lang="en-US" dirty="0"/>
                        <a:t>6</a:t>
                      </a:r>
                    </a:p>
                  </a:txBody>
                  <a:tcPr/>
                </a:tc>
                <a:tc>
                  <a:txBody>
                    <a:bodyPr/>
                    <a:lstStyle/>
                    <a:p>
                      <a:r>
                        <a:rPr lang="en-US" dirty="0"/>
                        <a:t>300</a:t>
                      </a:r>
                    </a:p>
                  </a:txBody>
                  <a:tcPr/>
                </a:tc>
                <a:extLst>
                  <a:ext uri="{0D108BD9-81ED-4DB2-BD59-A6C34878D82A}">
                    <a16:rowId xmlns:a16="http://schemas.microsoft.com/office/drawing/2014/main" val="4062299076"/>
                  </a:ext>
                </a:extLst>
              </a:tr>
              <a:tr h="370840">
                <a:tc>
                  <a:txBody>
                    <a:bodyPr/>
                    <a:lstStyle/>
                    <a:p>
                      <a:r>
                        <a:rPr lang="en-US" dirty="0"/>
                        <a:t>Bulls</a:t>
                      </a:r>
                    </a:p>
                  </a:txBody>
                  <a:tcPr/>
                </a:tc>
                <a:tc>
                  <a:txBody>
                    <a:bodyPr/>
                    <a:lstStyle/>
                    <a:p>
                      <a:r>
                        <a:rPr lang="en-US" dirty="0"/>
                        <a:t>2</a:t>
                      </a:r>
                    </a:p>
                  </a:txBody>
                  <a:tcPr/>
                </a:tc>
                <a:tc>
                  <a:txBody>
                    <a:bodyPr/>
                    <a:lstStyle/>
                    <a:p>
                      <a:r>
                        <a:rPr lang="en-US" dirty="0"/>
                        <a:t>2000</a:t>
                      </a:r>
                    </a:p>
                  </a:txBody>
                  <a:tcPr/>
                </a:tc>
                <a:tc>
                  <a:txBody>
                    <a:bodyPr/>
                    <a:lstStyle/>
                    <a:p>
                      <a:r>
                        <a:rPr lang="en-US" dirty="0"/>
                        <a:t>2.0</a:t>
                      </a:r>
                    </a:p>
                  </a:txBody>
                  <a:tcPr/>
                </a:tc>
                <a:tc>
                  <a:txBody>
                    <a:bodyPr/>
                    <a:lstStyle/>
                    <a:p>
                      <a:r>
                        <a:rPr lang="en-US" dirty="0"/>
                        <a:t>3</a:t>
                      </a:r>
                    </a:p>
                  </a:txBody>
                  <a:tcPr/>
                </a:tc>
                <a:tc>
                  <a:txBody>
                    <a:bodyPr/>
                    <a:lstStyle/>
                    <a:p>
                      <a:r>
                        <a:rPr lang="en-US" dirty="0"/>
                        <a:t>12</a:t>
                      </a:r>
                    </a:p>
                  </a:txBody>
                  <a:tcPr/>
                </a:tc>
                <a:extLst>
                  <a:ext uri="{0D108BD9-81ED-4DB2-BD59-A6C34878D82A}">
                    <a16:rowId xmlns:a16="http://schemas.microsoft.com/office/drawing/2014/main" val="1769825035"/>
                  </a:ext>
                </a:extLst>
              </a:tr>
              <a:tr h="370840">
                <a:tc>
                  <a:txBody>
                    <a:bodyPr/>
                    <a:lstStyle/>
                    <a:p>
                      <a:r>
                        <a:rPr lang="en-US" dirty="0"/>
                        <a:t>Calves &gt; 3 mo old</a:t>
                      </a:r>
                    </a:p>
                  </a:txBody>
                  <a:tcPr/>
                </a:tc>
                <a:tc>
                  <a:txBody>
                    <a:bodyPr/>
                    <a:lstStyle/>
                    <a:p>
                      <a:r>
                        <a:rPr lang="en-US" dirty="0"/>
                        <a:t>40</a:t>
                      </a:r>
                    </a:p>
                  </a:txBody>
                  <a:tcPr/>
                </a:tc>
                <a:tc>
                  <a:txBody>
                    <a:bodyPr/>
                    <a:lstStyle/>
                    <a:p>
                      <a:endParaRPr lang="en-US" dirty="0"/>
                    </a:p>
                  </a:txBody>
                  <a:tcPr/>
                </a:tc>
                <a:tc>
                  <a:txBody>
                    <a:bodyPr/>
                    <a:lstStyle/>
                    <a:p>
                      <a:r>
                        <a:rPr lang="en-US" dirty="0"/>
                        <a:t>0.25</a:t>
                      </a:r>
                    </a:p>
                  </a:txBody>
                  <a:tcPr/>
                </a:tc>
                <a:tc>
                  <a:txBody>
                    <a:bodyPr/>
                    <a:lstStyle/>
                    <a:p>
                      <a:r>
                        <a:rPr lang="en-US" dirty="0"/>
                        <a:t>5</a:t>
                      </a:r>
                    </a:p>
                  </a:txBody>
                  <a:tcPr/>
                </a:tc>
                <a:tc>
                  <a:txBody>
                    <a:bodyPr/>
                    <a:lstStyle/>
                    <a:p>
                      <a:r>
                        <a:rPr lang="en-US" dirty="0"/>
                        <a:t>50</a:t>
                      </a:r>
                    </a:p>
                  </a:txBody>
                  <a:tcPr/>
                </a:tc>
                <a:extLst>
                  <a:ext uri="{0D108BD9-81ED-4DB2-BD59-A6C34878D82A}">
                    <a16:rowId xmlns:a16="http://schemas.microsoft.com/office/drawing/2014/main" val="2510671284"/>
                  </a:ext>
                </a:extLst>
              </a:tr>
              <a:tr h="185420">
                <a:tc>
                  <a:txBody>
                    <a:bodyPr/>
                    <a:lstStyle/>
                    <a:p>
                      <a:r>
                        <a:rPr lang="en-US" dirty="0"/>
                        <a:t>Deer</a:t>
                      </a:r>
                    </a:p>
                  </a:txBody>
                  <a:tcPr/>
                </a:tc>
                <a:tc>
                  <a:txBody>
                    <a:bodyPr/>
                    <a:lstStyle/>
                    <a:p>
                      <a:r>
                        <a:rPr lang="en-US" dirty="0"/>
                        <a:t>25</a:t>
                      </a:r>
                    </a:p>
                  </a:txBody>
                  <a:tcPr/>
                </a:tc>
                <a:tc>
                  <a:txBody>
                    <a:bodyPr/>
                    <a:lstStyle/>
                    <a:p>
                      <a:r>
                        <a:rPr lang="en-US" dirty="0"/>
                        <a:t>150</a:t>
                      </a:r>
                    </a:p>
                  </a:txBody>
                  <a:tcPr/>
                </a:tc>
                <a:tc>
                  <a:txBody>
                    <a:bodyPr/>
                    <a:lstStyle/>
                    <a:p>
                      <a:r>
                        <a:rPr lang="en-US" dirty="0"/>
                        <a:t>0.15</a:t>
                      </a:r>
                    </a:p>
                  </a:txBody>
                  <a:tcPr/>
                </a:tc>
                <a:tc>
                  <a:txBody>
                    <a:bodyPr/>
                    <a:lstStyle/>
                    <a:p>
                      <a:r>
                        <a:rPr lang="en-US" dirty="0"/>
                        <a:t>12</a:t>
                      </a:r>
                    </a:p>
                  </a:txBody>
                  <a:tcPr/>
                </a:tc>
                <a:tc>
                  <a:txBody>
                    <a:bodyPr/>
                    <a:lstStyle/>
                    <a:p>
                      <a:r>
                        <a:rPr lang="en-US" dirty="0"/>
                        <a:t>45</a:t>
                      </a:r>
                    </a:p>
                  </a:txBody>
                  <a:tcPr/>
                </a:tc>
                <a:extLst>
                  <a:ext uri="{0D108BD9-81ED-4DB2-BD59-A6C34878D82A}">
                    <a16:rowId xmlns:a16="http://schemas.microsoft.com/office/drawing/2014/main" val="2649486575"/>
                  </a:ext>
                </a:extLst>
              </a:tr>
              <a:tr h="185420">
                <a:tc gridSpan="5">
                  <a:txBody>
                    <a:bodyPr/>
                    <a:lstStyle/>
                    <a:p>
                      <a:pPr algn="r"/>
                      <a:r>
                        <a:rPr lang="en-US" dirty="0"/>
                        <a:t>Total amount of forage needed in Animal Unit Months: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r>
                        <a:rPr lang="en-US" dirty="0"/>
                        <a:t>407</a:t>
                      </a:r>
                    </a:p>
                  </a:txBody>
                  <a:tcPr/>
                </a:tc>
                <a:extLst>
                  <a:ext uri="{0D108BD9-81ED-4DB2-BD59-A6C34878D82A}">
                    <a16:rowId xmlns:a16="http://schemas.microsoft.com/office/drawing/2014/main" val="123282043"/>
                  </a:ext>
                </a:extLst>
              </a:tr>
            </a:tbl>
          </a:graphicData>
        </a:graphic>
      </p:graphicFrame>
    </p:spTree>
    <p:extLst>
      <p:ext uri="{BB962C8B-B14F-4D97-AF65-F5344CB8AC3E}">
        <p14:creationId xmlns:p14="http://schemas.microsoft.com/office/powerpoint/2010/main" val="4262153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A herd of cattle standing on top of a grass covered field&#10;&#10;Description generated with very high confidence">
            <a:extLst>
              <a:ext uri="{FF2B5EF4-FFF2-40B4-BE49-F238E27FC236}">
                <a16:creationId xmlns:a16="http://schemas.microsoft.com/office/drawing/2014/main" id="{702EEEDE-B41F-4C7F-881B-EA4689F9D3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
          <a:stretch/>
        </p:blipFill>
        <p:spPr>
          <a:xfrm>
            <a:off x="20" y="10"/>
            <a:ext cx="9141468" cy="6857990"/>
          </a:xfrm>
          <a:prstGeom prst="rect">
            <a:avLst/>
          </a:prstGeom>
        </p:spPr>
      </p:pic>
      <p:sp>
        <p:nvSpPr>
          <p:cNvPr id="29" name="Rectangle 28">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1028700" y="685800"/>
            <a:ext cx="7200900" cy="1485900"/>
          </a:xfrm>
        </p:spPr>
        <p:txBody>
          <a:bodyPr>
            <a:normAutofit/>
          </a:bodyPr>
          <a:lstStyle/>
          <a:p>
            <a:r>
              <a:rPr lang="en-US" dirty="0"/>
              <a:t>Prescribed Grazing Plan: Forage-Animal Balance</a:t>
            </a:r>
          </a:p>
        </p:txBody>
      </p:sp>
      <p:sp>
        <p:nvSpPr>
          <p:cNvPr id="31" name="Rectangle 30">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1028700" y="2286000"/>
            <a:ext cx="7200900" cy="3581400"/>
          </a:xfrm>
        </p:spPr>
        <p:txBody>
          <a:bodyPr>
            <a:normAutofit lnSpcReduction="10000"/>
          </a:bodyPr>
          <a:lstStyle/>
          <a:p>
            <a:pPr marL="0" indent="0">
              <a:buNone/>
            </a:pPr>
            <a:r>
              <a:rPr lang="en-US" dirty="0"/>
              <a:t>The forage inventory and animal inventory are compared to determine if the number of animals can be supported while staying within the  planned degree of use of the plants.  In our example, the pastures produced 361 AUM of forage.  The animals present on the unit will consume 407 AUM of forage.  Our balance is -46.  The demand is approximately 13% higher than supply.  </a:t>
            </a:r>
          </a:p>
          <a:p>
            <a:pPr marL="0" indent="0">
              <a:buNone/>
            </a:pPr>
            <a:r>
              <a:rPr lang="en-US" dirty="0"/>
              <a:t>To balance the forage and animal demand, the manager has several options: reduce the number of livestock, reduce the time that the livestock are in the pasture, incorporate seeded annual forages for grazing on cropland on the ranch, or provide supplemental forage such as hay.</a:t>
            </a:r>
          </a:p>
          <a:p>
            <a:pPr marL="0" indent="0">
              <a:buNone/>
            </a:pPr>
            <a:endParaRPr lang="en-US" dirty="0"/>
          </a:p>
        </p:txBody>
      </p:sp>
    </p:spTree>
    <p:extLst>
      <p:ext uri="{BB962C8B-B14F-4D97-AF65-F5344CB8AC3E}">
        <p14:creationId xmlns:p14="http://schemas.microsoft.com/office/powerpoint/2010/main" val="1922094756"/>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4218</TotalTime>
  <Words>3448</Words>
  <Application>Microsoft Office PowerPoint</Application>
  <PresentationFormat>On-screen Show (4:3)</PresentationFormat>
  <Paragraphs>377</Paragraphs>
  <Slides>30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Courier New</vt:lpstr>
      <vt:lpstr>Franklin Gothic Book</vt:lpstr>
      <vt:lpstr>Wingdings</vt:lpstr>
      <vt:lpstr>Crop</vt:lpstr>
      <vt:lpstr>Lesson nineteen:</vt:lpstr>
      <vt:lpstr>What is Prescribed Grazing?</vt:lpstr>
      <vt:lpstr>Elements of a Prescribed Grazing Plan</vt:lpstr>
      <vt:lpstr>Prescribed Grazing Plan: Objectives and Goals</vt:lpstr>
      <vt:lpstr>Prescribed Grazing Plan: Objectives</vt:lpstr>
      <vt:lpstr>Prescribed Grazing Plan: Resource Inventory</vt:lpstr>
      <vt:lpstr>Prescribed Grazing Plan: Forage Inventory</vt:lpstr>
      <vt:lpstr>Prescribed Grazing Plan: Animal Inventory</vt:lpstr>
      <vt:lpstr>Prescribed Grazing Plan: Forage-Animal Balance</vt:lpstr>
      <vt:lpstr>Prescribed Grazing Plan: Grazing Schedule or Grazing System</vt:lpstr>
      <vt:lpstr>Prescribed Grazing Plan: Time per Pasture</vt:lpstr>
      <vt:lpstr>Prescribed Grazing Plan: Grazing Schedule or Grazing System – Example Ranch</vt:lpstr>
      <vt:lpstr>Prescribed Grazing Plan: Continuous Grazing</vt:lpstr>
      <vt:lpstr>Prescribed Grazing Plan: Seasonal Rotation</vt:lpstr>
      <vt:lpstr>Prescribed Grazing Plan: Rest Rotation</vt:lpstr>
      <vt:lpstr>Prescribed Grazing Plan: Rest Rotation</vt:lpstr>
      <vt:lpstr>Prescribed Grazing Plan: Deferred Rotation</vt:lpstr>
      <vt:lpstr>Prescribed Grazing Plan: Deferred Rotation-Year 1</vt:lpstr>
      <vt:lpstr>Prescribed Grazing Plan: Deferred Rotation-Year 2</vt:lpstr>
      <vt:lpstr>Prescribed Grazing Plan: Deferred Rotation-Year 3</vt:lpstr>
      <vt:lpstr>Prescribed Grazing Plan: Deferred Rotation-Year 4</vt:lpstr>
      <vt:lpstr>Prescribed Grazing Plan: Intense Rotation</vt:lpstr>
      <vt:lpstr>Prescribed Grazing Plan: Intense Rotation</vt:lpstr>
      <vt:lpstr>Prescribed Grazing Plan: Patch-Burn Grazing</vt:lpstr>
      <vt:lpstr>Prescribed Grazing Plan: Patch-Burn Grazing – Year 1</vt:lpstr>
      <vt:lpstr>Prescribed Grazing Plan: Patch-Burn Grazing – Year 2</vt:lpstr>
      <vt:lpstr>Prescribed Grazing Plan: Contingency Plan</vt:lpstr>
      <vt:lpstr>Prescribed Grazing Plan: Monitoring Plan</vt:lpstr>
      <vt:lpstr>Activities and References</vt:lpstr>
      <vt:lpstr>End of Lesson nineteen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Range Plants</dc:title>
  <dc:creator>welchp</dc:creator>
  <cp:lastModifiedBy>Erika Hill</cp:lastModifiedBy>
  <cp:revision>501</cp:revision>
  <cp:lastPrinted>2018-12-18T15:11:15Z</cp:lastPrinted>
  <dcterms:created xsi:type="dcterms:W3CDTF">2012-08-21T13:30:24Z</dcterms:created>
  <dcterms:modified xsi:type="dcterms:W3CDTF">2019-01-07T18:01:28Z</dcterms:modified>
</cp:coreProperties>
</file>