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FF47B6-448D-4F8D-B1AF-284247080B33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B8661-0D70-4D46-BFB1-AE967EA16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D27795-2A96-49BD-9E2A-0A6CC11A3148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170A2F-855C-4CFC-B94F-5B794BB11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7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4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5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1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3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3D5B-51F1-4F76-93FA-CD06C0531EE6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215B-2561-486D-B69E-D16117EB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utdoornebraska.gov/wp-content/uploads/formidable/State-Species-List_02152017.pd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arespecies.nebraska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763000" cy="18288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Berlin Sans FB" panose="020E0602020502020306" pitchFamily="34" charset="0"/>
              </a:rPr>
              <a:t>Envirothon</a:t>
            </a:r>
            <a:r>
              <a:rPr lang="en-US" sz="5400" dirty="0" smtClean="0">
                <a:latin typeface="Berlin Sans FB" panose="020E0602020502020306" pitchFamily="34" charset="0"/>
              </a:rPr>
              <a:t> Teacher Training </a:t>
            </a:r>
            <a:r>
              <a:rPr lang="en-US" sz="6000" dirty="0" smtClean="0">
                <a:latin typeface="Berlin Sans FB" panose="020E0602020502020306" pitchFamily="34" charset="0"/>
              </a:rPr>
              <a:t/>
            </a:r>
            <a:br>
              <a:rPr lang="en-US" sz="6000" dirty="0" smtClean="0">
                <a:latin typeface="Berlin Sans FB" panose="020E0602020502020306" pitchFamily="34" charset="0"/>
              </a:rPr>
            </a:br>
            <a:r>
              <a:rPr lang="en-US" sz="2800" dirty="0" smtClean="0">
                <a:latin typeface="Berlin Sans FB" panose="020E0602020502020306" pitchFamily="34" charset="0"/>
              </a:rPr>
              <a:t>January 15, </a:t>
            </a:r>
            <a:r>
              <a:rPr lang="en-US" sz="2800" dirty="0" smtClean="0">
                <a:latin typeface="Berlin Sans FB" panose="020E0602020502020306" pitchFamily="34" charset="0"/>
              </a:rPr>
              <a:t>2020</a:t>
            </a:r>
            <a:r>
              <a:rPr lang="en-US" sz="2800" dirty="0" smtClean="0">
                <a:latin typeface="Berlin Sans FB" panose="020E0602020502020306" pitchFamily="34" charset="0"/>
              </a:rPr>
              <a:t/>
            </a:r>
            <a:br>
              <a:rPr lang="en-US" sz="2800" dirty="0" smtClean="0">
                <a:latin typeface="Berlin Sans FB" panose="020E0602020502020306" pitchFamily="34" charset="0"/>
              </a:rPr>
            </a:br>
            <a:r>
              <a:rPr lang="en-US" sz="2800" dirty="0" smtClean="0">
                <a:latin typeface="Berlin Sans FB" panose="020E0602020502020306" pitchFamily="34" charset="0"/>
              </a:rPr>
              <a:t>11:50-12:50pm</a:t>
            </a:r>
            <a:r>
              <a:rPr lang="en-US" sz="2800" dirty="0" smtClean="0">
                <a:latin typeface="Berlin Sans FB" panose="020E0602020502020306" pitchFamily="34" charset="0"/>
              </a:rPr>
              <a:t/>
            </a:r>
            <a:br>
              <a:rPr lang="en-US" sz="2800" dirty="0" smtClean="0">
                <a:latin typeface="Berlin Sans FB" panose="020E0602020502020306" pitchFamily="34" charset="0"/>
              </a:rPr>
            </a:br>
            <a:r>
              <a:rPr lang="en-US" sz="2800" dirty="0" smtClean="0">
                <a:latin typeface="Berlin Sans FB" panose="020E0602020502020306" pitchFamily="34" charset="0"/>
              </a:rPr>
              <a:t>Grand Island, NE</a:t>
            </a:r>
            <a:r>
              <a:rPr lang="en-US" sz="6000" dirty="0" smtClean="0">
                <a:latin typeface="Berlin Sans FB" panose="020E0602020502020306" pitchFamily="34" charset="0"/>
              </a:rPr>
              <a:t/>
            </a:r>
            <a:br>
              <a:rPr lang="en-US" sz="6000" dirty="0" smtClean="0">
                <a:latin typeface="Berlin Sans FB" panose="020E0602020502020306" pitchFamily="34" charset="0"/>
              </a:rPr>
            </a:b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" y="4800600"/>
            <a:ext cx="49530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Monica Macoubrie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Monica.macoubrie@nebraska.gov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Wildlife </a:t>
            </a:r>
            <a:r>
              <a:rPr lang="en-US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Education Specialist/NE Project WILD State Coordinator</a:t>
            </a:r>
            <a:endParaRPr lang="en-US" sz="18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Nebraska Game and Parks Commission</a:t>
            </a:r>
            <a:endParaRPr lang="en-US" sz="1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>
                <a:latin typeface="Berlin Sans FB" panose="020E0602020502020306" pitchFamily="34" charset="0"/>
              </a:rPr>
              <a:t>Tallgrass Prairie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11738" y="1650434"/>
            <a:ext cx="5486400" cy="4194889"/>
            <a:chOff x="8165" y="6658"/>
            <a:chExt cx="7108" cy="489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8165" y="6658"/>
              <a:ext cx="7108" cy="4890"/>
              <a:chOff x="1120" y="1824"/>
              <a:chExt cx="13536" cy="9312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5" t="11290" r="1961" b="3548"/>
              <a:stretch>
                <a:fillRect/>
              </a:stretch>
            </p:blipFill>
            <p:spPr bwMode="auto">
              <a:xfrm>
                <a:off x="1504" y="2305"/>
                <a:ext cx="12576" cy="8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120" y="1824"/>
                <a:ext cx="13536" cy="9312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8605" y="10424"/>
              <a:ext cx="4526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Footlight MT Light"/>
                  <a:ea typeface="Calibri"/>
                  <a:cs typeface="Times New Roman"/>
                </a:rPr>
                <a:t>Tallgrass Prairie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72200" y="1752600"/>
            <a:ext cx="2819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Most endangered ecosystem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25-36 inches of rain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Big Blue Stem, Indian Grass, Switchgrass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Wildflowers, forbs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Native Woodlands- bluffs,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Wet meadows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300 species of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55 mammal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75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53 amphibians &amp; Reptiles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Insects!!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**Southern Flying Squirrel, Timber Rattlesnake, </a:t>
            </a:r>
            <a:r>
              <a:rPr lang="en-US" sz="1400" dirty="0" err="1" smtClean="0">
                <a:latin typeface="Berlin Sans FB" panose="020E0602020502020306" pitchFamily="34" charset="0"/>
              </a:rPr>
              <a:t>Massasauga</a:t>
            </a:r>
            <a:r>
              <a:rPr lang="en-US" sz="1400" dirty="0" smtClean="0">
                <a:latin typeface="Berlin Sans FB" panose="020E0602020502020306" pitchFamily="34" charset="0"/>
              </a:rPr>
              <a:t>, Regal </a:t>
            </a:r>
            <a:r>
              <a:rPr lang="en-US" sz="1400" dirty="0" err="1" smtClean="0">
                <a:latin typeface="Berlin Sans FB" panose="020E0602020502020306" pitchFamily="34" charset="0"/>
              </a:rPr>
              <a:t>Fritallary</a:t>
            </a:r>
            <a:r>
              <a:rPr lang="en-US" sz="1400" dirty="0" smtClean="0">
                <a:latin typeface="Berlin Sans FB" panose="020E0602020502020306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Pallid Sturgeon, Piping Plover, Bell’s Vireo, Saltwort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>
                <a:latin typeface="Berlin Sans FB" panose="020E0602020502020306" pitchFamily="34" charset="0"/>
              </a:rPr>
              <a:t>Mixedgrass Prairie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752600"/>
            <a:ext cx="2819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Transition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20-28 inches of rain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Ogallala Aquifer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Rainwater Basin- wetlands &amp; migratory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Tallgrass plants in east, shortgrass plants in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350 migratory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Many mammals- elk, Ord’s Kangaroo 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Reptiles &amp; Amphibians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**Holds largest populations of American Burying Beetles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Burrowing Owl, Prairie Chicken, Whooping Crane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Platte River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Blanding’s Turtle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1144" y="1633537"/>
            <a:ext cx="5672455" cy="4423886"/>
            <a:chOff x="622" y="6620"/>
            <a:chExt cx="7109" cy="4889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22" y="6620"/>
              <a:ext cx="7109" cy="4889"/>
              <a:chOff x="1120" y="1824"/>
              <a:chExt cx="13536" cy="9312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4" t="11205" r="1563" b="3319"/>
              <a:stretch>
                <a:fillRect/>
              </a:stretch>
            </p:blipFill>
            <p:spPr bwMode="auto">
              <a:xfrm>
                <a:off x="1440" y="2264"/>
                <a:ext cx="12632" cy="8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20" y="1824"/>
                <a:ext cx="13536" cy="9312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958" y="10356"/>
              <a:ext cx="4526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Footlight MT Light"/>
                  <a:ea typeface="Calibri"/>
                  <a:cs typeface="Times New Roman"/>
                </a:rPr>
                <a:t>Mixed grass Prairie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9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latin typeface="Berlin Sans FB" panose="020E0602020502020306" pitchFamily="34" charset="0"/>
              </a:rPr>
              <a:t>Sandhills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7526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Largest stabilized dune system in the Western </a:t>
            </a:r>
            <a:r>
              <a:rPr lang="en-US" sz="1400" dirty="0" err="1" smtClean="0">
                <a:latin typeface="Berlin Sans FB" panose="020E0602020502020306" pitchFamily="34" charset="0"/>
              </a:rPr>
              <a:t>Hempisphere</a:t>
            </a:r>
            <a:endParaRPr lang="en-US" sz="14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17-23 inches of rain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1,000,000 acres of wetlands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700 native plant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Blowout </a:t>
            </a:r>
            <a:r>
              <a:rPr lang="en-US" sz="1400" dirty="0" err="1" smtClean="0">
                <a:latin typeface="Berlin Sans FB" panose="020E0602020502020306" pitchFamily="34" charset="0"/>
              </a:rPr>
              <a:t>Penstemon</a:t>
            </a:r>
            <a:endParaRPr lang="en-US" sz="1400" dirty="0" smtClean="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300 species of migratory birds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55 species of mammals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Bailey’s Eastern Woodrat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75 species of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27 reptiles &amp; amphibians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**Trumpeter Swan, Burying Beetle, </a:t>
            </a:r>
            <a:r>
              <a:rPr lang="en-US" sz="1400" dirty="0" err="1" smtClean="0">
                <a:latin typeface="Berlin Sans FB" panose="020E0602020502020306" pitchFamily="34" charset="0"/>
              </a:rPr>
              <a:t>Finescale</a:t>
            </a:r>
            <a:r>
              <a:rPr lang="en-US" sz="1400" dirty="0" smtClean="0">
                <a:latin typeface="Berlin Sans FB" panose="020E0602020502020306" pitchFamily="34" charset="0"/>
              </a:rPr>
              <a:t> Dace, Small White Lady’s- slipper, Western Prairie Fringed Orchid, Blanding’s Turtle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7495" y="1770357"/>
            <a:ext cx="5777865" cy="3974603"/>
            <a:chOff x="8148" y="1303"/>
            <a:chExt cx="7158" cy="492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148" y="1303"/>
              <a:ext cx="7158" cy="4924"/>
              <a:chOff x="8148" y="963"/>
              <a:chExt cx="7158" cy="4924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0" t="10791" r="1250" b="2492"/>
              <a:stretch>
                <a:fillRect/>
              </a:stretch>
            </p:blipFill>
            <p:spPr bwMode="auto">
              <a:xfrm>
                <a:off x="8274" y="1174"/>
                <a:ext cx="6745" cy="4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8148" y="963"/>
                <a:ext cx="7158" cy="4924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570" y="5176"/>
              <a:ext cx="4526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Footlight MT Light"/>
                  <a:ea typeface="Calibri"/>
                  <a:cs typeface="Times New Roman"/>
                </a:rPr>
                <a:t>Sandhills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5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smtClean="0">
                <a:latin typeface="Berlin Sans FB" panose="020E0602020502020306" pitchFamily="34" charset="0"/>
              </a:rPr>
              <a:t>Shortgrass Prairie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17526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Diverse topography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12-17 inches of rain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Buffalo grass and Blue </a:t>
            </a:r>
            <a:r>
              <a:rPr lang="en-US" sz="1400" dirty="0" err="1" smtClean="0">
                <a:latin typeface="Berlin Sans FB" panose="020E0602020502020306" pitchFamily="34" charset="0"/>
              </a:rPr>
              <a:t>Grama</a:t>
            </a:r>
            <a:r>
              <a:rPr lang="en-US" sz="1400" dirty="0" smtClean="0">
                <a:latin typeface="Berlin Sans FB" panose="020E0602020502020306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Plants rarely exceed 10 inches in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Pine woodlands- Ponderosa Pine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Ungulate mammals dominate- Bighorn Sheep, Mule Deer, Pronghorn, Elk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Prairie Dogs, Mountain Lions, Swift Fox,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Lots of fish species- small stream fish like Dace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Prairie Rattlesnake, Mountain Short Horned Lizard, Ornate Box Turtle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erlin Sans FB" panose="020E0602020502020306" pitchFamily="34" charset="0"/>
              </a:rPr>
              <a:t>**Colorado Butterfly Plant, Swift Fox, Ferruginous Hawk, Mountain Plover,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8233" y="1752600"/>
            <a:ext cx="5760028" cy="3962400"/>
            <a:chOff x="590" y="590"/>
            <a:chExt cx="7107" cy="4889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590" y="590"/>
              <a:ext cx="7107" cy="4889"/>
              <a:chOff x="1120" y="1824"/>
              <a:chExt cx="13536" cy="9312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1" t="10791" r="2202" b="2905"/>
              <a:stretch>
                <a:fillRect/>
              </a:stretch>
            </p:blipFill>
            <p:spPr bwMode="auto">
              <a:xfrm>
                <a:off x="1399" y="2223"/>
                <a:ext cx="12589" cy="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20" y="1824"/>
                <a:ext cx="13536" cy="9312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891" y="4320"/>
              <a:ext cx="4526" cy="5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latin typeface="Footlight MT Light"/>
                  <a:ea typeface="Calibri"/>
                  <a:cs typeface="Times New Roman"/>
                </a:rPr>
                <a:t>Shortgrass Prairie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2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676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u="sng" dirty="0" smtClean="0">
                <a:latin typeface="Berlin Sans FB" panose="020E0602020502020306" pitchFamily="34" charset="0"/>
              </a:rPr>
              <a:t>Threatened &amp; Endangered Species</a:t>
            </a:r>
            <a:endParaRPr lang="en-US" sz="8800" u="sng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State Threatened &amp; Endangered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7010400" cy="35052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State Threatened- 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14 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species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**Piping Plover, Southern Flying Squirrel, Western </a:t>
            </a:r>
            <a:r>
              <a:rPr lang="en-US" sz="20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Massasauga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State Endangered- 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17 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species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**Whooping Crane, Swift Fox, Pallid Sturgeon, American Burying Beetle Blowout </a:t>
            </a:r>
            <a:r>
              <a:rPr lang="en-US" sz="2000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Penstemon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  <a:hlinkClick r:id="rId2"/>
              </a:rPr>
              <a:t>outdoornebraska.gov/wp-content/uploads/formidable/State-Species-List_02152017.pdf</a:t>
            </a:r>
            <a:endParaRPr lang="en-US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Federally Threatened &amp; Endangered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5146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 smtClean="0">
                <a:latin typeface="Berlin Sans FB" panose="020E0602020502020306" pitchFamily="34" charset="0"/>
              </a:rPr>
              <a:t>Federally </a:t>
            </a:r>
            <a:r>
              <a:rPr lang="en-US" dirty="0" smtClean="0">
                <a:latin typeface="Berlin Sans FB" panose="020E0602020502020306" pitchFamily="34" charset="0"/>
              </a:rPr>
              <a:t>Threatened- </a:t>
            </a:r>
            <a:r>
              <a:rPr lang="en-US" dirty="0" smtClean="0">
                <a:latin typeface="Berlin Sans FB" panose="020E0602020502020306" pitchFamily="34" charset="0"/>
              </a:rPr>
              <a:t>6 </a:t>
            </a:r>
            <a:r>
              <a:rPr lang="en-US" dirty="0" smtClean="0">
                <a:latin typeface="Berlin Sans FB" panose="020E0602020502020306" pitchFamily="34" charset="0"/>
              </a:rPr>
              <a:t>species</a:t>
            </a:r>
          </a:p>
          <a:p>
            <a:pPr marL="457200" indent="-457200"/>
            <a:r>
              <a:rPr lang="en-US" sz="2000" dirty="0" smtClean="0">
                <a:latin typeface="Berlin Sans FB" panose="020E0602020502020306" pitchFamily="34" charset="0"/>
              </a:rPr>
              <a:t>**Colorado Butterfly Plant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pPr marL="457200" indent="-457200"/>
            <a:r>
              <a:rPr lang="en-US" dirty="0" smtClean="0">
                <a:latin typeface="Berlin Sans FB" panose="020E0602020502020306" pitchFamily="34" charset="0"/>
              </a:rPr>
              <a:t>Federally </a:t>
            </a:r>
            <a:r>
              <a:rPr lang="en-US" dirty="0" smtClean="0">
                <a:latin typeface="Berlin Sans FB" panose="020E0602020502020306" pitchFamily="34" charset="0"/>
              </a:rPr>
              <a:t>Endangered- </a:t>
            </a:r>
            <a:r>
              <a:rPr lang="en-US" dirty="0" smtClean="0">
                <a:latin typeface="Berlin Sans FB" panose="020E0602020502020306" pitchFamily="34" charset="0"/>
              </a:rPr>
              <a:t>11 </a:t>
            </a:r>
            <a:r>
              <a:rPr lang="en-US" dirty="0" smtClean="0">
                <a:latin typeface="Berlin Sans FB" panose="020E0602020502020306" pitchFamily="34" charset="0"/>
              </a:rPr>
              <a:t>species</a:t>
            </a:r>
          </a:p>
          <a:p>
            <a:pPr marL="457200" indent="-457200"/>
            <a:r>
              <a:rPr lang="en-US" sz="2000" dirty="0" smtClean="0">
                <a:latin typeface="Berlin Sans FB" panose="020E0602020502020306" pitchFamily="34" charset="0"/>
              </a:rPr>
              <a:t>**</a:t>
            </a:r>
            <a:r>
              <a:rPr lang="en-US" sz="2000" dirty="0" err="1" smtClean="0">
                <a:latin typeface="Berlin Sans FB" panose="020E0602020502020306" pitchFamily="34" charset="0"/>
              </a:rPr>
              <a:t>Scaleshell</a:t>
            </a:r>
            <a:r>
              <a:rPr lang="en-US" sz="2000" dirty="0" smtClean="0">
                <a:latin typeface="Berlin Sans FB" panose="020E0602020502020306" pitchFamily="34" charset="0"/>
              </a:rPr>
              <a:t> mussel, </a:t>
            </a:r>
            <a:r>
              <a:rPr lang="en-US" sz="2000" dirty="0" smtClean="0">
                <a:latin typeface="Berlin Sans FB" panose="020E0602020502020306" pitchFamily="34" charset="0"/>
              </a:rPr>
              <a:t>Whooping Crane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A complete list can be found </a:t>
            </a:r>
            <a:r>
              <a:rPr lang="en-US" dirty="0">
                <a:latin typeface="Berlin Sans FB" panose="020E0602020502020306" pitchFamily="34" charset="0"/>
              </a:rPr>
              <a:t>at: </a:t>
            </a:r>
            <a:r>
              <a:rPr lang="en-US" dirty="0">
                <a:latin typeface="Berlin Sans FB" panose="020E0602020502020306" pitchFamily="34" charset="0"/>
                <a:hlinkClick r:id="rId2"/>
              </a:rPr>
              <a:t>http://rarespecies.nebraska.gov</a:t>
            </a:r>
            <a:r>
              <a:rPr lang="en-US" dirty="0" smtClean="0">
                <a:latin typeface="Berlin Sans FB" panose="020E0602020502020306" pitchFamily="34" charset="0"/>
                <a:hlinkClick r:id="rId2"/>
              </a:rPr>
              <a:t>/</a:t>
            </a:r>
            <a:endParaRPr lang="en-US" dirty="0" smtClean="0">
              <a:latin typeface="Berlin Sans FB" panose="020E0602020502020306" pitchFamily="34" charset="0"/>
            </a:endParaRPr>
          </a:p>
          <a:p>
            <a:endParaRPr lang="en-US" dirty="0" smtClean="0">
              <a:latin typeface="Berlin Sans FB" panose="020E0602020502020306" pitchFamily="34" charset="0"/>
            </a:endParaRP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erlin Sans FB" panose="020E0602020502020306" pitchFamily="34" charset="0"/>
              </a:rPr>
              <a:t>Listing Action Considerations</a:t>
            </a:r>
            <a:endParaRPr lang="en-US" sz="60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McCown’s</a:t>
            </a:r>
            <a:r>
              <a:rPr lang="en-US" sz="2400" b="1" dirty="0" smtClean="0"/>
              <a:t> Longspur- </a:t>
            </a:r>
            <a:r>
              <a:rPr lang="en-US" sz="2400" dirty="0" smtClean="0"/>
              <a:t>proposed to be added to Threatened Species List</a:t>
            </a:r>
          </a:p>
          <a:p>
            <a:endParaRPr lang="en-US" sz="2400" dirty="0" smtClean="0"/>
          </a:p>
          <a:p>
            <a:r>
              <a:rPr lang="en-US" sz="2400" b="1" dirty="0" smtClean="0"/>
              <a:t>Timber Rattlesnake- </a:t>
            </a:r>
            <a:r>
              <a:rPr lang="en-US" sz="2400" dirty="0" smtClean="0"/>
              <a:t>proposed to be added to Threatened Species List</a:t>
            </a:r>
          </a:p>
          <a:p>
            <a:endParaRPr lang="en-US" sz="2400" dirty="0" smtClean="0"/>
          </a:p>
          <a:p>
            <a:r>
              <a:rPr lang="en-US" sz="2400" b="1" dirty="0" smtClean="0"/>
              <a:t>North American River Otter- </a:t>
            </a:r>
            <a:r>
              <a:rPr lang="en-US" sz="2400" dirty="0" smtClean="0"/>
              <a:t>proposed for delisting</a:t>
            </a:r>
          </a:p>
          <a:p>
            <a:endParaRPr lang="en-US" sz="2400" dirty="0" smtClean="0"/>
          </a:p>
          <a:p>
            <a:r>
              <a:rPr lang="en-US" sz="2400" b="1" dirty="0" smtClean="0"/>
              <a:t>Flathead Chub, Plains Minnow, </a:t>
            </a:r>
            <a:r>
              <a:rPr lang="en-US" sz="2400" b="1" dirty="0" err="1" smtClean="0"/>
              <a:t>Sicklefin</a:t>
            </a:r>
            <a:r>
              <a:rPr lang="en-US" sz="2400" b="1" dirty="0" smtClean="0"/>
              <a:t> Chub, Western Silvery Minnow- </a:t>
            </a:r>
            <a:r>
              <a:rPr lang="en-US" sz="2400" dirty="0" smtClean="0"/>
              <a:t>proposed to be added to Threatened Species List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53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Limiting Factor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Extirpated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Endemic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Native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Non-native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Introduced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Carrying Capacity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Succession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Invasive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Carnivore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Herbivore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Know these!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1600200"/>
            <a:ext cx="3352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>
                <a:latin typeface="Berlin Sans FB" panose="020E0602020502020306" pitchFamily="34" charset="0"/>
              </a:rPr>
              <a:t>Fossorial</a:t>
            </a:r>
          </a:p>
          <a:p>
            <a:r>
              <a:rPr lang="en-US" sz="2700" dirty="0" smtClean="0">
                <a:latin typeface="Berlin Sans FB" panose="020E0602020502020306" pitchFamily="34" charset="0"/>
              </a:rPr>
              <a:t>Phototrophic</a:t>
            </a:r>
          </a:p>
          <a:p>
            <a:r>
              <a:rPr lang="en-US" sz="2700" dirty="0" smtClean="0">
                <a:latin typeface="Berlin Sans FB" panose="020E0602020502020306" pitchFamily="34" charset="0"/>
              </a:rPr>
              <a:t>Crepuscular</a:t>
            </a:r>
          </a:p>
          <a:p>
            <a:r>
              <a:rPr lang="en-US" sz="2700" dirty="0" smtClean="0">
                <a:latin typeface="Berlin Sans FB" panose="020E0602020502020306" pitchFamily="34" charset="0"/>
              </a:rPr>
              <a:t>Monotypic</a:t>
            </a:r>
          </a:p>
          <a:p>
            <a:r>
              <a:rPr lang="en-US" sz="2700" dirty="0">
                <a:latin typeface="Berlin Sans FB" panose="020E0602020502020306" pitchFamily="34" charset="0"/>
              </a:rPr>
              <a:t>Insectivore</a:t>
            </a:r>
          </a:p>
          <a:p>
            <a:r>
              <a:rPr lang="en-US" sz="2700" dirty="0">
                <a:latin typeface="Berlin Sans FB" panose="020E0602020502020306" pitchFamily="34" charset="0"/>
              </a:rPr>
              <a:t>Omnivore</a:t>
            </a:r>
          </a:p>
          <a:p>
            <a:r>
              <a:rPr lang="en-US" sz="2700" dirty="0" err="1">
                <a:latin typeface="Berlin Sans FB" panose="020E0602020502020306" pitchFamily="34" charset="0"/>
              </a:rPr>
              <a:t>Piscivore</a:t>
            </a:r>
            <a:endParaRPr lang="en-US" sz="2700" dirty="0">
              <a:latin typeface="Berlin Sans FB" panose="020E0602020502020306" pitchFamily="34" charset="0"/>
            </a:endParaRPr>
          </a:p>
          <a:p>
            <a:r>
              <a:rPr lang="en-US" sz="2700" dirty="0">
                <a:latin typeface="Berlin Sans FB" panose="020E0602020502020306" pitchFamily="34" charset="0"/>
              </a:rPr>
              <a:t>Ungulate</a:t>
            </a:r>
          </a:p>
          <a:p>
            <a:r>
              <a:rPr lang="en-US" sz="2700" dirty="0">
                <a:latin typeface="Berlin Sans FB" panose="020E0602020502020306" pitchFamily="34" charset="0"/>
              </a:rPr>
              <a:t>Density Dependent Factors</a:t>
            </a:r>
          </a:p>
          <a:p>
            <a:r>
              <a:rPr lang="en-US" sz="2700" dirty="0">
                <a:latin typeface="Berlin Sans FB" panose="020E0602020502020306" pitchFamily="34" charset="0"/>
              </a:rPr>
              <a:t>Zoonotic</a:t>
            </a:r>
          </a:p>
          <a:p>
            <a:endParaRPr lang="en-US" sz="1800" dirty="0" smtClean="0">
              <a:latin typeface="Berlin Sans FB" panose="020E0602020502020306" pitchFamily="34" charset="0"/>
            </a:endParaRPr>
          </a:p>
          <a:p>
            <a:endParaRPr lang="en-US" sz="1800" dirty="0" smtClean="0">
              <a:latin typeface="Berlin Sans FB" panose="020E0602020502020306" pitchFamily="34" charset="0"/>
            </a:endParaRP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Family Names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Pronghorn- </a:t>
            </a:r>
            <a:r>
              <a:rPr lang="en-US" dirty="0" err="1" smtClean="0">
                <a:latin typeface="Berlin Sans FB" panose="020E0602020502020306" pitchFamily="34" charset="0"/>
              </a:rPr>
              <a:t>Antilocapridae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Rabbits- </a:t>
            </a:r>
            <a:r>
              <a:rPr lang="en-US" dirty="0" err="1" smtClean="0">
                <a:latin typeface="Berlin Sans FB" panose="020E0602020502020306" pitchFamily="34" charset="0"/>
              </a:rPr>
              <a:t>Leporidae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Mustelidae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Felidae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Canidae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Didelphidae</a:t>
            </a:r>
            <a:r>
              <a:rPr lang="en-US" dirty="0" smtClean="0">
                <a:latin typeface="Berlin Sans FB" panose="020E0602020502020306" pitchFamily="34" charset="0"/>
              </a:rPr>
              <a:t>- opossum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latin typeface="Berlin Sans FB" panose="020E0602020502020306" pitchFamily="34" charset="0"/>
              </a:rPr>
              <a:t>Mammal Skull, Pelt, </a:t>
            </a:r>
            <a:br>
              <a:rPr lang="en-US" sz="8000" u="sng" dirty="0" smtClean="0">
                <a:latin typeface="Berlin Sans FB" panose="020E0602020502020306" pitchFamily="34" charset="0"/>
              </a:rPr>
            </a:br>
            <a:r>
              <a:rPr lang="en-US" sz="8000" u="sng" dirty="0" smtClean="0">
                <a:latin typeface="Berlin Sans FB" panose="020E0602020502020306" pitchFamily="34" charset="0"/>
              </a:rPr>
              <a:t>&amp; Track Identification</a:t>
            </a:r>
            <a:endParaRPr lang="en-US" sz="8000" u="sng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Taxonomic Hierarchy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Image result for taxonomic hier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00200"/>
            <a:ext cx="719137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Basic Anatomy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Image result for fish f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0492"/>
            <a:ext cx="7610475" cy="50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" panose="020E0602020502020306" pitchFamily="34" charset="0"/>
              </a:rPr>
              <a:t>Basic Biological Information</a:t>
            </a:r>
            <a:endParaRPr lang="en-US" sz="54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Beaver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Bobcat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Coyote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Mountain Lion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Opossum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Raccoon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Prairie Dogs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Whooping Cranes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Elk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Turkey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Bighorn Sheep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Prairie Chicken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676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u="sng" smtClean="0">
                <a:latin typeface="Berlin Sans FB" panose="020E0602020502020306" pitchFamily="34" charset="0"/>
              </a:rPr>
              <a:t>Nebraska </a:t>
            </a:r>
            <a:br>
              <a:rPr lang="en-US" sz="8800" u="sng" smtClean="0">
                <a:latin typeface="Berlin Sans FB" panose="020E0602020502020306" pitchFamily="34" charset="0"/>
              </a:rPr>
            </a:br>
            <a:r>
              <a:rPr lang="en-US" sz="8800" u="sng" smtClean="0">
                <a:latin typeface="Berlin Sans FB" panose="020E0602020502020306" pitchFamily="34" charset="0"/>
              </a:rPr>
              <a:t>“Hot” Topics</a:t>
            </a:r>
            <a:endParaRPr lang="en-US" sz="8800" u="sng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Pollinators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White-nose syndrome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Epizootic Hemorrhagic Disease (EHD)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Climate Change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Mountain Lions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Invasive Species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Prescribed Fire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Threatened &amp; Endangered Species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Monarchs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Wildlife Diseases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Legislation- RAWA </a:t>
            </a:r>
            <a:r>
              <a:rPr lang="en-US" sz="1900" dirty="0" smtClean="0">
                <a:latin typeface="Berlin Sans FB" panose="020E0602020502020306" pitchFamily="34" charset="0"/>
              </a:rPr>
              <a:t>(</a:t>
            </a:r>
            <a:r>
              <a:rPr lang="en-US" sz="1900" dirty="0"/>
              <a:t>The Recovering America’s Wildlife Act will redirect $1.3 billion of existing revenue annually to state-led wildlife conservation efforts, effectively allowing the states to more fully implement their State Wildlife Action </a:t>
            </a:r>
            <a:r>
              <a:rPr lang="en-US" sz="1900" dirty="0" smtClean="0"/>
              <a:t>Plans)</a:t>
            </a:r>
            <a:endParaRPr lang="en-US" sz="1900" dirty="0" smtClean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erlin Sans FB" panose="020E0602020502020306" pitchFamily="34" charset="0"/>
              </a:rPr>
              <a:t>Questions?</a:t>
            </a:r>
            <a:endParaRPr lang="en-US" sz="8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erlin Sans FB" panose="020E0602020502020306" pitchFamily="34" charset="0"/>
              </a:rPr>
              <a:t>Bobcat (</a:t>
            </a:r>
            <a:r>
              <a:rPr lang="en-US" sz="7200" i="1" dirty="0" smtClean="0">
                <a:latin typeface="Berlin Sans FB" panose="020E0602020502020306" pitchFamily="34" charset="0"/>
              </a:rPr>
              <a:t>Lynx </a:t>
            </a:r>
            <a:r>
              <a:rPr lang="en-US" sz="7200" i="1" dirty="0" err="1" smtClean="0">
                <a:latin typeface="Berlin Sans FB" panose="020E0602020502020306" pitchFamily="34" charset="0"/>
              </a:rPr>
              <a:t>rufus</a:t>
            </a:r>
            <a:r>
              <a:rPr lang="en-US" sz="7200" i="1" dirty="0" smtClean="0">
                <a:latin typeface="Berlin Sans FB" panose="020E0602020502020306" pitchFamily="34" charset="0"/>
              </a:rPr>
              <a:t>)</a:t>
            </a:r>
            <a:endParaRPr lang="en-US" sz="7200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20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600" dirty="0" smtClean="0">
                <a:latin typeface="Berlin Sans FB" panose="020E0602020502020306" pitchFamily="34" charset="0"/>
              </a:rPr>
              <a:t>Short and squat (4-7 inches long)</a:t>
            </a:r>
          </a:p>
          <a:p>
            <a:pPr lvl="1"/>
            <a:r>
              <a:rPr lang="en-US" sz="1600" dirty="0" smtClean="0">
                <a:latin typeface="Berlin Sans FB" panose="020E0602020502020306" pitchFamily="34" charset="0"/>
              </a:rPr>
              <a:t>Binocular vision</a:t>
            </a:r>
          </a:p>
          <a:p>
            <a:pPr lvl="1"/>
            <a:r>
              <a:rPr lang="en-US" sz="1600" dirty="0" smtClean="0">
                <a:latin typeface="Berlin Sans FB" panose="020E0602020502020306" pitchFamily="34" charset="0"/>
              </a:rPr>
              <a:t> </a:t>
            </a:r>
            <a:r>
              <a:rPr lang="en-US" sz="1600" dirty="0">
                <a:latin typeface="Berlin Sans FB" panose="020E0602020502020306" pitchFamily="34" charset="0"/>
              </a:rPr>
              <a:t>L</a:t>
            </a:r>
            <a:r>
              <a:rPr lang="en-US" sz="1600" dirty="0" smtClean="0">
                <a:latin typeface="Berlin Sans FB" panose="020E0602020502020306" pitchFamily="34" charset="0"/>
              </a:rPr>
              <a:t>arge canines</a:t>
            </a:r>
          </a:p>
          <a:p>
            <a:pPr lvl="1"/>
            <a:r>
              <a:rPr lang="en-US" sz="1600" dirty="0" smtClean="0">
                <a:latin typeface="Berlin Sans FB" panose="020E0602020502020306" pitchFamily="34" charset="0"/>
              </a:rPr>
              <a:t>Small quantity of teeth (carnivore)</a:t>
            </a:r>
          </a:p>
          <a:p>
            <a:r>
              <a:rPr lang="en-US" sz="2000" dirty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Tail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Spots on ventral </a:t>
            </a:r>
            <a:r>
              <a:rPr lang="en-US" sz="1600" dirty="0" smtClean="0">
                <a:latin typeface="Berlin Sans FB" panose="020E0602020502020306" pitchFamily="34" charset="0"/>
              </a:rPr>
              <a:t>side</a:t>
            </a:r>
          </a:p>
          <a:p>
            <a:r>
              <a:rPr lang="en-US" sz="2000" dirty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Front of heel pad 2 lobes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Back of heel pad 3 lobes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No claw marks</a:t>
            </a: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1 ½ inch </a:t>
            </a:r>
            <a:r>
              <a:rPr lang="en-US" sz="1600" dirty="0" smtClean="0">
                <a:latin typeface="Berlin Sans FB" panose="020E0602020502020306" pitchFamily="34" charset="0"/>
              </a:rPr>
              <a:t>long-  front</a:t>
            </a:r>
            <a:endParaRPr lang="en-US" sz="1600" dirty="0">
              <a:latin typeface="Berlin Sans FB" panose="020E0602020502020306" pitchFamily="34" charset="0"/>
            </a:endParaRPr>
          </a:p>
          <a:p>
            <a:pPr lvl="1"/>
            <a:r>
              <a:rPr lang="en-US" sz="1600" dirty="0">
                <a:latin typeface="Berlin Sans FB" panose="020E0602020502020306" pitchFamily="34" charset="0"/>
              </a:rPr>
              <a:t>1 3/8 inch </a:t>
            </a:r>
            <a:r>
              <a:rPr lang="en-US" sz="1600" dirty="0" smtClean="0">
                <a:latin typeface="Berlin Sans FB" panose="020E0602020502020306" pitchFamily="34" charset="0"/>
              </a:rPr>
              <a:t>wide- front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pic>
        <p:nvPicPr>
          <p:cNvPr id="6" name="Picture 2" descr="Image result for bobcat sk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1"/>
            <a:ext cx="2819401" cy="24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ildlife.ohiodnr.gov/portals/wildlife/Species%20and%20Habitats/Species%20Guide%20Index/Images/bobca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965822" cy="20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:\Track Images\Bobca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1"/>
            <a:ext cx="2070846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" panose="020E0602020502020306" pitchFamily="34" charset="0"/>
              </a:rPr>
              <a:t>Raccoon (</a:t>
            </a:r>
            <a:r>
              <a:rPr lang="en-US" sz="5400" i="1" dirty="0" smtClean="0">
                <a:latin typeface="Berlin Sans FB" panose="020E0602020502020306" pitchFamily="34" charset="0"/>
              </a:rPr>
              <a:t>Procyon </a:t>
            </a:r>
            <a:r>
              <a:rPr lang="en-US" sz="5400" i="1" dirty="0" err="1" smtClean="0">
                <a:latin typeface="Berlin Sans FB" panose="020E0602020502020306" pitchFamily="34" charset="0"/>
              </a:rPr>
              <a:t>lotor</a:t>
            </a:r>
            <a:r>
              <a:rPr lang="en-US" sz="5400" dirty="0" smtClean="0">
                <a:latin typeface="Berlin Sans FB" panose="020E0602020502020306" pitchFamily="34" charset="0"/>
              </a:rPr>
              <a:t>)</a:t>
            </a:r>
            <a:endParaRPr lang="en-US" sz="5400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86400" y="1676400"/>
            <a:ext cx="3429000" cy="4754563"/>
          </a:xfrm>
        </p:spPr>
        <p:txBody>
          <a:bodyPr>
            <a:normAutofit/>
          </a:bodyPr>
          <a:lstStyle/>
          <a:p>
            <a:r>
              <a:rPr lang="en-US" sz="1900" dirty="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Non-descript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Very similar to badger- though not triangular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Different types of teeth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~4.5 inches long</a:t>
            </a:r>
          </a:p>
          <a:p>
            <a:r>
              <a:rPr lang="en-US" sz="1900" dirty="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Ringed tail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Salt and Pepper coloring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Dark spots around eyes</a:t>
            </a:r>
          </a:p>
          <a:p>
            <a:r>
              <a:rPr lang="en-US" sz="1900" dirty="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5 slender toes 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Feet resemble small human hands</a:t>
            </a:r>
          </a:p>
          <a:p>
            <a:pPr lvl="1"/>
            <a:r>
              <a:rPr lang="en-US" sz="1500" dirty="0" smtClean="0">
                <a:latin typeface="Berlin Sans FB" panose="020E0602020502020306" pitchFamily="34" charset="0"/>
              </a:rPr>
              <a:t>Claws sometimes visible</a:t>
            </a:r>
          </a:p>
          <a:p>
            <a:pPr lvl="1"/>
            <a:endParaRPr lang="en-US" sz="1500" dirty="0">
              <a:latin typeface="Berlin Sans FB" panose="020E0602020502020306" pitchFamily="34" charset="0"/>
            </a:endParaRPr>
          </a:p>
        </p:txBody>
      </p:sp>
      <p:pic>
        <p:nvPicPr>
          <p:cNvPr id="6" name="Picture 2" descr="http://www.skullsite.co.uk/racoon/raccoon_446_lat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0912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ids.nationalgeographic.com/content/dam/kids/photos/animals/Mammals/Q-Z/raccoon-r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114800"/>
            <a:ext cx="3046695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:\Track Images\Raccoon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47720"/>
            <a:ext cx="1752600" cy="16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Berlin Sans FB" panose="020E0602020502020306" pitchFamily="34" charset="0"/>
              </a:rPr>
              <a:t>Opossum (</a:t>
            </a:r>
            <a:r>
              <a:rPr lang="en-US" sz="4800" i="1" smtClean="0">
                <a:latin typeface="Berlin Sans FB" panose="020E0602020502020306" pitchFamily="34" charset="0"/>
              </a:rPr>
              <a:t>Didelphis virginiana</a:t>
            </a:r>
            <a:r>
              <a:rPr lang="en-US" sz="4800" smtClean="0">
                <a:latin typeface="Berlin Sans FB" panose="020E0602020502020306" pitchFamily="34" charset="0"/>
              </a:rPr>
              <a:t>)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29718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Weird!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sagittal crest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quantity of teeth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Overbite with canines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~4.3 inches long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Mostly grayish color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Long naked tail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Small ears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5 toes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Front footprint is wider than it is long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1.5 inches long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2 inches wide</a:t>
            </a:r>
          </a:p>
          <a:p>
            <a:pPr lvl="1"/>
            <a:endParaRPr lang="en-US" sz="1500" smtClean="0">
              <a:latin typeface="Berlin Sans FB" panose="020E0602020502020306" pitchFamily="34" charset="0"/>
            </a:endParaRPr>
          </a:p>
          <a:p>
            <a:pPr lvl="1"/>
            <a:endParaRPr lang="en-US" sz="15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Image result for opossum sk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57" y="1646549"/>
            <a:ext cx="2863652" cy="214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2/27/Opossum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21" y="4114800"/>
            <a:ext cx="2981324" cy="244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Track Images\Oppossum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68241"/>
            <a:ext cx="2301240" cy="17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Berlin Sans FB" panose="020E0602020502020306" pitchFamily="34" charset="0"/>
              </a:rPr>
              <a:t>Coyote (</a:t>
            </a:r>
            <a:r>
              <a:rPr lang="en-US" sz="6600" i="1" smtClean="0">
                <a:latin typeface="Berlin Sans FB" panose="020E0602020502020306" pitchFamily="34" charset="0"/>
              </a:rPr>
              <a:t>Canis latrans</a:t>
            </a:r>
            <a:r>
              <a:rPr lang="en-US" sz="6600" smtClean="0">
                <a:latin typeface="Berlin Sans FB" panose="020E0602020502020306" pitchFamily="34" charset="0"/>
              </a:rPr>
              <a:t>)</a:t>
            </a:r>
            <a:endParaRPr lang="en-US" sz="66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62600" y="1600200"/>
            <a:ext cx="32766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Similar to fox but larger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canines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Binocular vision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~7.5 inches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Depends on season when taken (reddish-orange) (Salt and pepper gray)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ears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Long legs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Similar to fox but larger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2.5 inch long x 2.35 inches wide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Claws usually present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One lobe on pad</a:t>
            </a:r>
            <a:endParaRPr lang="en-US" sz="1100" smtClean="0">
              <a:latin typeface="Berlin Sans FB" panose="020E0602020502020306" pitchFamily="34" charset="0"/>
            </a:endParaRPr>
          </a:p>
          <a:p>
            <a:pPr lvl="1"/>
            <a:endParaRPr lang="en-US" sz="15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http://www.skullsite.co.uk/coyote/coyote_lat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5169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pwmi.us/graphics/coyot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" y="3962400"/>
            <a:ext cx="3352800" cy="27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Track Images\coyot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1472184" cy="17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Berlin Sans FB" panose="020E0602020502020306" pitchFamily="34" charset="0"/>
              </a:rPr>
              <a:t>Mountain Lion (</a:t>
            </a:r>
            <a:r>
              <a:rPr lang="en-US" i="1" smtClean="0">
                <a:latin typeface="Berlin Sans FB" panose="020E0602020502020306" pitchFamily="34" charset="0"/>
              </a:rPr>
              <a:t>Puma concolor</a:t>
            </a:r>
            <a:r>
              <a:rPr lang="en-US" smtClean="0">
                <a:latin typeface="Berlin Sans FB" panose="020E0602020502020306" pitchFamily="34" charset="0"/>
              </a:rPr>
              <a:t>)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3962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skull!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canines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Small quantity of teeth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Binocular vision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Squat/wide skull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Light brown to dark brown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Tail length = body length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paws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Very large! (diameter of baseball)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Top part of pad has 2 lobes, back has 3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~3.5 inches long x 3.5 inches wide</a:t>
            </a:r>
          </a:p>
          <a:p>
            <a:pPr lvl="1"/>
            <a:endParaRPr lang="en-US" sz="15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http://www.sonoranskulls.com/wp-content/uploads/2013/10/mountain-lion-record-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74186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nps.gov/romo/learn/nature/images/MountainLion_Cover_CourtesyUSFS_688x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404426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Track Images\Mountain Lion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1811482" cy="23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Berlin Sans FB" panose="020E0602020502020306" pitchFamily="34" charset="0"/>
              </a:rPr>
              <a:t>White-tailed Deer (</a:t>
            </a:r>
            <a:r>
              <a:rPr lang="en-US" sz="3600" i="1" smtClean="0">
                <a:latin typeface="Berlin Sans FB" panose="020E0602020502020306" pitchFamily="34" charset="0"/>
              </a:rPr>
              <a:t>Odocoileus virginianus</a:t>
            </a:r>
            <a:r>
              <a:rPr lang="en-US" sz="3600" smtClean="0">
                <a:latin typeface="Berlin Sans FB" panose="020E0602020502020306" pitchFamily="34" charset="0"/>
              </a:rPr>
              <a:t>)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50730" y="1600200"/>
            <a:ext cx="366467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smtClean="0">
                <a:latin typeface="Berlin Sans FB" panose="020E0602020502020306" pitchFamily="34" charset="0"/>
              </a:rPr>
              <a:t>Skull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Elongated nose cavity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No canines- molars only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Peripheral vision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skull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Pelt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Light brown color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White tail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Large pelt</a:t>
            </a:r>
          </a:p>
          <a:p>
            <a:r>
              <a:rPr lang="en-US" sz="1900" smtClean="0">
                <a:latin typeface="Berlin Sans FB" panose="020E0602020502020306" pitchFamily="34" charset="0"/>
              </a:rPr>
              <a:t>Track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Heart shaped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Concave wall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Distinctive 2 parts</a:t>
            </a:r>
          </a:p>
          <a:p>
            <a:pPr lvl="1"/>
            <a:r>
              <a:rPr lang="en-US" sz="1500" smtClean="0">
                <a:latin typeface="Berlin Sans FB" panose="020E0602020502020306" pitchFamily="34" charset="0"/>
              </a:rPr>
              <a:t>3.0 inches long x 1.9 inches wide</a:t>
            </a:r>
          </a:p>
          <a:p>
            <a:pPr lvl="1"/>
            <a:endParaRPr lang="en-US" sz="1500" smtClean="0">
              <a:latin typeface="Berlin Sans FB" panose="020E0602020502020306" pitchFamily="34" charset="0"/>
            </a:endParaRPr>
          </a:p>
          <a:p>
            <a:endParaRPr lang="en-US" sz="1900" dirty="0"/>
          </a:p>
        </p:txBody>
      </p:sp>
      <p:pic>
        <p:nvPicPr>
          <p:cNvPr id="4" name="Picture 2" descr="http://www.hww.ca/kaboom/images/Mammals/White-tailed-Deer/White-tailed-Deer_Bill-Mayn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048000" cy="23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d91.k12.id.us/skyline/science/zoology/wtde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0" y="1447800"/>
            <a:ext cx="378638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Track Images\White-tailed Deer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79358"/>
            <a:ext cx="1659082" cy="21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u="sng" smtClean="0">
                <a:latin typeface="Berlin Sans FB" panose="020E0602020502020306" pitchFamily="34" charset="0"/>
              </a:rPr>
              <a:t>Ecoregions of Nebraska</a:t>
            </a:r>
            <a:endParaRPr lang="en-US" sz="9600" u="sng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873</Words>
  <Application>Microsoft Office PowerPoint</Application>
  <PresentationFormat>On-screen Show (4:3)</PresentationFormat>
  <Paragraphs>233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Berlin Sans FB</vt:lpstr>
      <vt:lpstr>Calibri</vt:lpstr>
      <vt:lpstr>Footlight MT Light</vt:lpstr>
      <vt:lpstr>Times New Roman</vt:lpstr>
      <vt:lpstr>Office Theme</vt:lpstr>
      <vt:lpstr>Envirothon Teacher Training  January 15, 2020 11:50-12:50pm Grand Island, NE </vt:lpstr>
      <vt:lpstr>Mammal Skull, Pelt,  &amp; Track Identification</vt:lpstr>
      <vt:lpstr>Bobcat (Lynx rufus)</vt:lpstr>
      <vt:lpstr>Raccoon (Procyon lotor)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Threatened &amp; Endangered</vt:lpstr>
      <vt:lpstr>Federally Threatened &amp; Endangered</vt:lpstr>
      <vt:lpstr>Listing Action Considerations</vt:lpstr>
      <vt:lpstr>Know these!</vt:lpstr>
      <vt:lpstr>Family Names</vt:lpstr>
      <vt:lpstr>Taxonomic Hierarchy</vt:lpstr>
      <vt:lpstr>Basic Anatomy</vt:lpstr>
      <vt:lpstr>Basic Biological Information</vt:lpstr>
      <vt:lpstr>PowerPoint Presentation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Macoubrie</dc:creator>
  <cp:lastModifiedBy>Macoubrie, Monica</cp:lastModifiedBy>
  <cp:revision>20</cp:revision>
  <cp:lastPrinted>2018-01-04T15:28:49Z</cp:lastPrinted>
  <dcterms:created xsi:type="dcterms:W3CDTF">2018-01-03T21:59:26Z</dcterms:created>
  <dcterms:modified xsi:type="dcterms:W3CDTF">2020-01-10T19:02:07Z</dcterms:modified>
</cp:coreProperties>
</file>